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9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258" r:id="rId3"/>
    <p:sldId id="259" r:id="rId4"/>
    <p:sldId id="260" r:id="rId5"/>
    <p:sldId id="292" r:id="rId6"/>
    <p:sldId id="295" r:id="rId7"/>
    <p:sldId id="261" r:id="rId8"/>
    <p:sldId id="262" r:id="rId9"/>
    <p:sldId id="263" r:id="rId10"/>
    <p:sldId id="264" r:id="rId11"/>
    <p:sldId id="266" r:id="rId12"/>
    <p:sldId id="296" r:id="rId13"/>
    <p:sldId id="293" r:id="rId14"/>
    <p:sldId id="294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6858000" type="screen4x3"/>
  <p:notesSz cx="9144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8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702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0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7999"/>
                </a:moveTo>
                <a:lnTo>
                  <a:pt x="9143999" y="6857999"/>
                </a:lnTo>
                <a:lnTo>
                  <a:pt x="9143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56081" y="0"/>
            <a:ext cx="7748270" cy="6858000"/>
          </a:xfrm>
          <a:custGeom>
            <a:avLst/>
            <a:gdLst/>
            <a:ahLst/>
            <a:cxnLst/>
            <a:rect l="l" t="t" r="r" b="b"/>
            <a:pathLst>
              <a:path w="7748270" h="6858000">
                <a:moveTo>
                  <a:pt x="2197912" y="0"/>
                </a:moveTo>
                <a:lnTo>
                  <a:pt x="2002741" y="98884"/>
                </a:lnTo>
                <a:lnTo>
                  <a:pt x="1817462" y="206241"/>
                </a:lnTo>
                <a:lnTo>
                  <a:pt x="1638959" y="323232"/>
                </a:lnTo>
                <a:lnTo>
                  <a:pt x="1467604" y="449493"/>
                </a:lnTo>
                <a:lnTo>
                  <a:pt x="1303766" y="584660"/>
                </a:lnTo>
                <a:lnTo>
                  <a:pt x="1147816" y="728370"/>
                </a:lnTo>
                <a:lnTo>
                  <a:pt x="1000124" y="880258"/>
                </a:lnTo>
                <a:lnTo>
                  <a:pt x="861060" y="1039961"/>
                </a:lnTo>
                <a:lnTo>
                  <a:pt x="730994" y="1207115"/>
                </a:lnTo>
                <a:lnTo>
                  <a:pt x="610296" y="1381357"/>
                </a:lnTo>
                <a:lnTo>
                  <a:pt x="499336" y="1562323"/>
                </a:lnTo>
                <a:lnTo>
                  <a:pt x="398485" y="1749649"/>
                </a:lnTo>
                <a:lnTo>
                  <a:pt x="308113" y="1942971"/>
                </a:lnTo>
                <a:lnTo>
                  <a:pt x="228589" y="2141926"/>
                </a:lnTo>
                <a:lnTo>
                  <a:pt x="160285" y="2346150"/>
                </a:lnTo>
                <a:lnTo>
                  <a:pt x="103569" y="2555279"/>
                </a:lnTo>
                <a:lnTo>
                  <a:pt x="58813" y="2768949"/>
                </a:lnTo>
                <a:lnTo>
                  <a:pt x="26385" y="2986797"/>
                </a:lnTo>
                <a:lnTo>
                  <a:pt x="6658" y="3208460"/>
                </a:lnTo>
                <a:lnTo>
                  <a:pt x="0" y="3433572"/>
                </a:lnTo>
                <a:lnTo>
                  <a:pt x="6658" y="3658682"/>
                </a:lnTo>
                <a:lnTo>
                  <a:pt x="26385" y="3880342"/>
                </a:lnTo>
                <a:lnTo>
                  <a:pt x="58813" y="4098187"/>
                </a:lnTo>
                <a:lnTo>
                  <a:pt x="103569" y="4311855"/>
                </a:lnTo>
                <a:lnTo>
                  <a:pt x="160285" y="4520982"/>
                </a:lnTo>
                <a:lnTo>
                  <a:pt x="228589" y="4725203"/>
                </a:lnTo>
                <a:lnTo>
                  <a:pt x="308113" y="4924155"/>
                </a:lnTo>
                <a:lnTo>
                  <a:pt x="398485" y="5117474"/>
                </a:lnTo>
                <a:lnTo>
                  <a:pt x="499336" y="5304797"/>
                </a:lnTo>
                <a:lnTo>
                  <a:pt x="610296" y="5485760"/>
                </a:lnTo>
                <a:lnTo>
                  <a:pt x="730994" y="5659999"/>
                </a:lnTo>
                <a:lnTo>
                  <a:pt x="861060" y="5827150"/>
                </a:lnTo>
                <a:lnTo>
                  <a:pt x="1000124" y="5986850"/>
                </a:lnTo>
                <a:lnTo>
                  <a:pt x="1147816" y="6138735"/>
                </a:lnTo>
                <a:lnTo>
                  <a:pt x="1303766" y="6282441"/>
                </a:lnTo>
                <a:lnTo>
                  <a:pt x="1467604" y="6417605"/>
                </a:lnTo>
                <a:lnTo>
                  <a:pt x="1638959" y="6543862"/>
                </a:lnTo>
                <a:lnTo>
                  <a:pt x="1817462" y="6660850"/>
                </a:lnTo>
                <a:lnTo>
                  <a:pt x="2002741" y="6768204"/>
                </a:lnTo>
                <a:lnTo>
                  <a:pt x="2179542" y="6858000"/>
                </a:lnTo>
                <a:lnTo>
                  <a:pt x="5568463" y="6858000"/>
                </a:lnTo>
                <a:lnTo>
                  <a:pt x="5745264" y="6768204"/>
                </a:lnTo>
                <a:lnTo>
                  <a:pt x="5930544" y="6660850"/>
                </a:lnTo>
                <a:lnTo>
                  <a:pt x="6109047" y="6543862"/>
                </a:lnTo>
                <a:lnTo>
                  <a:pt x="6280403" y="6417605"/>
                </a:lnTo>
                <a:lnTo>
                  <a:pt x="6444241" y="6282441"/>
                </a:lnTo>
                <a:lnTo>
                  <a:pt x="6600191" y="6138735"/>
                </a:lnTo>
                <a:lnTo>
                  <a:pt x="6747884" y="5986850"/>
                </a:lnTo>
                <a:lnTo>
                  <a:pt x="6886949" y="5827150"/>
                </a:lnTo>
                <a:lnTo>
                  <a:pt x="7017016" y="5659999"/>
                </a:lnTo>
                <a:lnTo>
                  <a:pt x="7137714" y="5485760"/>
                </a:lnTo>
                <a:lnTo>
                  <a:pt x="7248674" y="5304797"/>
                </a:lnTo>
                <a:lnTo>
                  <a:pt x="7349526" y="5117474"/>
                </a:lnTo>
                <a:lnTo>
                  <a:pt x="7439899" y="4924155"/>
                </a:lnTo>
                <a:lnTo>
                  <a:pt x="7519423" y="4725203"/>
                </a:lnTo>
                <a:lnTo>
                  <a:pt x="7587729" y="4520982"/>
                </a:lnTo>
                <a:lnTo>
                  <a:pt x="7644445" y="4311855"/>
                </a:lnTo>
                <a:lnTo>
                  <a:pt x="7689202" y="4098187"/>
                </a:lnTo>
                <a:lnTo>
                  <a:pt x="7721629" y="3880342"/>
                </a:lnTo>
                <a:lnTo>
                  <a:pt x="7741357" y="3658682"/>
                </a:lnTo>
                <a:lnTo>
                  <a:pt x="7748015" y="3433572"/>
                </a:lnTo>
                <a:lnTo>
                  <a:pt x="7741357" y="3208460"/>
                </a:lnTo>
                <a:lnTo>
                  <a:pt x="7721629" y="2986797"/>
                </a:lnTo>
                <a:lnTo>
                  <a:pt x="7689202" y="2768949"/>
                </a:lnTo>
                <a:lnTo>
                  <a:pt x="7644445" y="2555279"/>
                </a:lnTo>
                <a:lnTo>
                  <a:pt x="7587729" y="2346150"/>
                </a:lnTo>
                <a:lnTo>
                  <a:pt x="7519423" y="2141926"/>
                </a:lnTo>
                <a:lnTo>
                  <a:pt x="7439899" y="1942971"/>
                </a:lnTo>
                <a:lnTo>
                  <a:pt x="7349526" y="1749649"/>
                </a:lnTo>
                <a:lnTo>
                  <a:pt x="7248674" y="1562323"/>
                </a:lnTo>
                <a:lnTo>
                  <a:pt x="7137714" y="1381357"/>
                </a:lnTo>
                <a:lnTo>
                  <a:pt x="7017016" y="1207115"/>
                </a:lnTo>
                <a:lnTo>
                  <a:pt x="6886949" y="1039961"/>
                </a:lnTo>
                <a:lnTo>
                  <a:pt x="6747884" y="880258"/>
                </a:lnTo>
                <a:lnTo>
                  <a:pt x="6600191" y="728370"/>
                </a:lnTo>
                <a:lnTo>
                  <a:pt x="6444241" y="584660"/>
                </a:lnTo>
                <a:lnTo>
                  <a:pt x="6280403" y="449493"/>
                </a:lnTo>
                <a:lnTo>
                  <a:pt x="6109047" y="323232"/>
                </a:lnTo>
                <a:lnTo>
                  <a:pt x="5930544" y="206241"/>
                </a:lnTo>
                <a:lnTo>
                  <a:pt x="5745264" y="98884"/>
                </a:lnTo>
                <a:lnTo>
                  <a:pt x="5553577" y="1524"/>
                </a:lnTo>
                <a:lnTo>
                  <a:pt x="5550094" y="0"/>
                </a:lnTo>
                <a:lnTo>
                  <a:pt x="2197912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3127" y="0"/>
            <a:ext cx="7774305" cy="6858000"/>
          </a:xfrm>
          <a:custGeom>
            <a:avLst/>
            <a:gdLst/>
            <a:ahLst/>
            <a:cxnLst/>
            <a:rect l="l" t="t" r="r" b="b"/>
            <a:pathLst>
              <a:path w="7774305" h="6858000">
                <a:moveTo>
                  <a:pt x="5592386" y="0"/>
                </a:moveTo>
                <a:lnTo>
                  <a:pt x="2181396" y="0"/>
                </a:lnTo>
                <a:lnTo>
                  <a:pt x="2080772" y="60959"/>
                </a:lnTo>
                <a:lnTo>
                  <a:pt x="1962281" y="121919"/>
                </a:lnTo>
                <a:lnTo>
                  <a:pt x="1846325" y="182879"/>
                </a:lnTo>
                <a:lnTo>
                  <a:pt x="1733037" y="274319"/>
                </a:lnTo>
                <a:lnTo>
                  <a:pt x="1622547" y="335279"/>
                </a:lnTo>
                <a:lnTo>
                  <a:pt x="1514724" y="426719"/>
                </a:lnTo>
                <a:lnTo>
                  <a:pt x="1409949" y="518159"/>
                </a:lnTo>
                <a:lnTo>
                  <a:pt x="1308104" y="579119"/>
                </a:lnTo>
                <a:lnTo>
                  <a:pt x="1209293" y="670559"/>
                </a:lnTo>
                <a:lnTo>
                  <a:pt x="1113794" y="761999"/>
                </a:lnTo>
                <a:lnTo>
                  <a:pt x="1021592" y="853439"/>
                </a:lnTo>
                <a:lnTo>
                  <a:pt x="932556" y="975359"/>
                </a:lnTo>
                <a:lnTo>
                  <a:pt x="847094" y="1066799"/>
                </a:lnTo>
                <a:lnTo>
                  <a:pt x="765179" y="1158239"/>
                </a:lnTo>
                <a:lnTo>
                  <a:pt x="686942" y="1280159"/>
                </a:lnTo>
                <a:lnTo>
                  <a:pt x="612337" y="1402079"/>
                </a:lnTo>
                <a:lnTo>
                  <a:pt x="541626" y="1493519"/>
                </a:lnTo>
                <a:lnTo>
                  <a:pt x="474725" y="1615439"/>
                </a:lnTo>
                <a:lnTo>
                  <a:pt x="411848" y="1737359"/>
                </a:lnTo>
                <a:lnTo>
                  <a:pt x="353174" y="1859279"/>
                </a:lnTo>
                <a:lnTo>
                  <a:pt x="298502" y="1981199"/>
                </a:lnTo>
                <a:lnTo>
                  <a:pt x="248232" y="2103119"/>
                </a:lnTo>
                <a:lnTo>
                  <a:pt x="202274" y="2225039"/>
                </a:lnTo>
                <a:lnTo>
                  <a:pt x="160794" y="2346959"/>
                </a:lnTo>
                <a:lnTo>
                  <a:pt x="123812" y="2499359"/>
                </a:lnTo>
                <a:lnTo>
                  <a:pt x="91510" y="2621279"/>
                </a:lnTo>
                <a:lnTo>
                  <a:pt x="63901" y="2743199"/>
                </a:lnTo>
                <a:lnTo>
                  <a:pt x="41160" y="2895599"/>
                </a:lnTo>
                <a:lnTo>
                  <a:pt x="23289" y="3017519"/>
                </a:lnTo>
                <a:lnTo>
                  <a:pt x="10405" y="3169919"/>
                </a:lnTo>
                <a:lnTo>
                  <a:pt x="2584" y="3322319"/>
                </a:lnTo>
                <a:lnTo>
                  <a:pt x="0" y="3444239"/>
                </a:lnTo>
                <a:lnTo>
                  <a:pt x="2596" y="3596639"/>
                </a:lnTo>
                <a:lnTo>
                  <a:pt x="10442" y="3718559"/>
                </a:lnTo>
                <a:lnTo>
                  <a:pt x="23359" y="3870959"/>
                </a:lnTo>
                <a:lnTo>
                  <a:pt x="41230" y="3992879"/>
                </a:lnTo>
                <a:lnTo>
                  <a:pt x="63983" y="4145279"/>
                </a:lnTo>
                <a:lnTo>
                  <a:pt x="91619" y="4267199"/>
                </a:lnTo>
                <a:lnTo>
                  <a:pt x="123943" y="4419599"/>
                </a:lnTo>
                <a:lnTo>
                  <a:pt x="160937" y="4541519"/>
                </a:lnTo>
                <a:lnTo>
                  <a:pt x="202429" y="4663439"/>
                </a:lnTo>
                <a:lnTo>
                  <a:pt x="248399" y="4785359"/>
                </a:lnTo>
                <a:lnTo>
                  <a:pt x="298691" y="4907279"/>
                </a:lnTo>
                <a:lnTo>
                  <a:pt x="353366" y="5029199"/>
                </a:lnTo>
                <a:lnTo>
                  <a:pt x="412053" y="5151119"/>
                </a:lnTo>
                <a:lnTo>
                  <a:pt x="474951" y="5273039"/>
                </a:lnTo>
                <a:lnTo>
                  <a:pt x="541852" y="5394959"/>
                </a:lnTo>
                <a:lnTo>
                  <a:pt x="612599" y="5516879"/>
                </a:lnTo>
                <a:lnTo>
                  <a:pt x="687192" y="5608319"/>
                </a:lnTo>
                <a:lnTo>
                  <a:pt x="765428" y="5730239"/>
                </a:lnTo>
                <a:lnTo>
                  <a:pt x="847475" y="5821679"/>
                </a:lnTo>
                <a:lnTo>
                  <a:pt x="932937" y="5943599"/>
                </a:lnTo>
                <a:lnTo>
                  <a:pt x="1021841" y="6035039"/>
                </a:lnTo>
                <a:lnTo>
                  <a:pt x="1114043" y="6126479"/>
                </a:lnTo>
                <a:lnTo>
                  <a:pt x="1209674" y="6217919"/>
                </a:lnTo>
                <a:lnTo>
                  <a:pt x="1308485" y="6309359"/>
                </a:lnTo>
                <a:lnTo>
                  <a:pt x="1410212" y="6400799"/>
                </a:lnTo>
                <a:lnTo>
                  <a:pt x="1515105" y="6461759"/>
                </a:lnTo>
                <a:lnTo>
                  <a:pt x="1622928" y="6553199"/>
                </a:lnTo>
                <a:lnTo>
                  <a:pt x="1733418" y="6644639"/>
                </a:lnTo>
                <a:lnTo>
                  <a:pt x="1846706" y="6705599"/>
                </a:lnTo>
                <a:lnTo>
                  <a:pt x="1962662" y="6766559"/>
                </a:lnTo>
                <a:lnTo>
                  <a:pt x="2081153" y="6827519"/>
                </a:lnTo>
                <a:lnTo>
                  <a:pt x="2162792" y="6857999"/>
                </a:lnTo>
                <a:lnTo>
                  <a:pt x="2212598" y="6857999"/>
                </a:lnTo>
                <a:lnTo>
                  <a:pt x="1974972" y="6736079"/>
                </a:lnTo>
                <a:lnTo>
                  <a:pt x="1859792" y="6675119"/>
                </a:lnTo>
                <a:lnTo>
                  <a:pt x="1747265" y="6614159"/>
                </a:lnTo>
                <a:lnTo>
                  <a:pt x="1637537" y="6522719"/>
                </a:lnTo>
                <a:lnTo>
                  <a:pt x="1530345" y="6461759"/>
                </a:lnTo>
                <a:lnTo>
                  <a:pt x="1426332" y="6370319"/>
                </a:lnTo>
                <a:lnTo>
                  <a:pt x="1325117" y="6278879"/>
                </a:lnTo>
                <a:lnTo>
                  <a:pt x="1227069" y="6187439"/>
                </a:lnTo>
                <a:lnTo>
                  <a:pt x="1132082" y="6095999"/>
                </a:lnTo>
                <a:lnTo>
                  <a:pt x="1040510" y="6004559"/>
                </a:lnTo>
                <a:lnTo>
                  <a:pt x="952118" y="5913119"/>
                </a:lnTo>
                <a:lnTo>
                  <a:pt x="867287" y="5821679"/>
                </a:lnTo>
                <a:lnTo>
                  <a:pt x="785871" y="5699759"/>
                </a:lnTo>
                <a:lnTo>
                  <a:pt x="708029" y="5608319"/>
                </a:lnTo>
                <a:lnTo>
                  <a:pt x="633983" y="5486399"/>
                </a:lnTo>
                <a:lnTo>
                  <a:pt x="563809" y="5394959"/>
                </a:lnTo>
                <a:lnTo>
                  <a:pt x="497360" y="5273039"/>
                </a:lnTo>
                <a:lnTo>
                  <a:pt x="434913" y="5151119"/>
                </a:lnTo>
                <a:lnTo>
                  <a:pt x="376629" y="5029199"/>
                </a:lnTo>
                <a:lnTo>
                  <a:pt x="322338" y="4907279"/>
                </a:lnTo>
                <a:lnTo>
                  <a:pt x="272427" y="4785359"/>
                </a:lnTo>
                <a:lnTo>
                  <a:pt x="226765" y="4663439"/>
                </a:lnTo>
                <a:lnTo>
                  <a:pt x="185583" y="4541519"/>
                </a:lnTo>
                <a:lnTo>
                  <a:pt x="148852" y="4389119"/>
                </a:lnTo>
                <a:lnTo>
                  <a:pt x="116787" y="4267199"/>
                </a:lnTo>
                <a:lnTo>
                  <a:pt x="89367" y="4145279"/>
                </a:lnTo>
                <a:lnTo>
                  <a:pt x="66781" y="3992879"/>
                </a:lnTo>
                <a:lnTo>
                  <a:pt x="49030" y="3870959"/>
                </a:lnTo>
                <a:lnTo>
                  <a:pt x="36231" y="3718559"/>
                </a:lnTo>
                <a:lnTo>
                  <a:pt x="28456" y="3596639"/>
                </a:lnTo>
                <a:lnTo>
                  <a:pt x="25907" y="3444239"/>
                </a:lnTo>
                <a:lnTo>
                  <a:pt x="28468" y="3322319"/>
                </a:lnTo>
                <a:lnTo>
                  <a:pt x="36265" y="3169919"/>
                </a:lnTo>
                <a:lnTo>
                  <a:pt x="49100" y="3017519"/>
                </a:lnTo>
                <a:lnTo>
                  <a:pt x="66854" y="2895599"/>
                </a:lnTo>
                <a:lnTo>
                  <a:pt x="89452" y="2773679"/>
                </a:lnTo>
                <a:lnTo>
                  <a:pt x="116896" y="2621279"/>
                </a:lnTo>
                <a:lnTo>
                  <a:pt x="148983" y="2499359"/>
                </a:lnTo>
                <a:lnTo>
                  <a:pt x="185726" y="2377439"/>
                </a:lnTo>
                <a:lnTo>
                  <a:pt x="226920" y="2225039"/>
                </a:lnTo>
                <a:lnTo>
                  <a:pt x="272594" y="2103119"/>
                </a:lnTo>
                <a:lnTo>
                  <a:pt x="322527" y="1981199"/>
                </a:lnTo>
                <a:lnTo>
                  <a:pt x="376821" y="1859279"/>
                </a:lnTo>
                <a:lnTo>
                  <a:pt x="435114" y="1737359"/>
                </a:lnTo>
                <a:lnTo>
                  <a:pt x="497585" y="1615439"/>
                </a:lnTo>
                <a:lnTo>
                  <a:pt x="564035" y="1523999"/>
                </a:lnTo>
                <a:lnTo>
                  <a:pt x="634233" y="1402079"/>
                </a:lnTo>
                <a:lnTo>
                  <a:pt x="708278" y="1280159"/>
                </a:lnTo>
                <a:lnTo>
                  <a:pt x="786134" y="1188719"/>
                </a:lnTo>
                <a:lnTo>
                  <a:pt x="867536" y="1097279"/>
                </a:lnTo>
                <a:lnTo>
                  <a:pt x="952368" y="975359"/>
                </a:lnTo>
                <a:lnTo>
                  <a:pt x="1040760" y="883919"/>
                </a:lnTo>
                <a:lnTo>
                  <a:pt x="1132463" y="792479"/>
                </a:lnTo>
                <a:lnTo>
                  <a:pt x="1227332" y="701039"/>
                </a:lnTo>
                <a:lnTo>
                  <a:pt x="1325498" y="609599"/>
                </a:lnTo>
                <a:lnTo>
                  <a:pt x="1426595" y="518159"/>
                </a:lnTo>
                <a:lnTo>
                  <a:pt x="1530726" y="457199"/>
                </a:lnTo>
                <a:lnTo>
                  <a:pt x="1637787" y="365759"/>
                </a:lnTo>
                <a:lnTo>
                  <a:pt x="1747646" y="274319"/>
                </a:lnTo>
                <a:lnTo>
                  <a:pt x="1860173" y="213359"/>
                </a:lnTo>
                <a:lnTo>
                  <a:pt x="1975353" y="152399"/>
                </a:lnTo>
                <a:lnTo>
                  <a:pt x="2213097" y="30479"/>
                </a:lnTo>
                <a:lnTo>
                  <a:pt x="5642583" y="30479"/>
                </a:lnTo>
                <a:lnTo>
                  <a:pt x="5592386" y="0"/>
                </a:lnTo>
                <a:close/>
              </a:path>
              <a:path w="7774305" h="6858000">
                <a:moveTo>
                  <a:pt x="5642583" y="30479"/>
                </a:moveTo>
                <a:lnTo>
                  <a:pt x="5561197" y="30479"/>
                </a:lnTo>
                <a:lnTo>
                  <a:pt x="5798941" y="152399"/>
                </a:lnTo>
                <a:lnTo>
                  <a:pt x="5914125" y="213359"/>
                </a:lnTo>
                <a:lnTo>
                  <a:pt x="6026657" y="304799"/>
                </a:lnTo>
                <a:lnTo>
                  <a:pt x="6136507" y="365759"/>
                </a:lnTo>
                <a:lnTo>
                  <a:pt x="6243462" y="457199"/>
                </a:lnTo>
                <a:lnTo>
                  <a:pt x="6347703" y="518159"/>
                </a:lnTo>
                <a:lnTo>
                  <a:pt x="6448805" y="609599"/>
                </a:lnTo>
                <a:lnTo>
                  <a:pt x="6546860" y="701039"/>
                </a:lnTo>
                <a:lnTo>
                  <a:pt x="6641835" y="792479"/>
                </a:lnTo>
                <a:lnTo>
                  <a:pt x="6733550" y="883919"/>
                </a:lnTo>
                <a:lnTo>
                  <a:pt x="6821820" y="975359"/>
                </a:lnTo>
                <a:lnTo>
                  <a:pt x="6906767" y="1097279"/>
                </a:lnTo>
                <a:lnTo>
                  <a:pt x="6988058" y="1188719"/>
                </a:lnTo>
                <a:lnTo>
                  <a:pt x="7065903" y="1280159"/>
                </a:lnTo>
                <a:lnTo>
                  <a:pt x="7139939" y="1402079"/>
                </a:lnTo>
                <a:lnTo>
                  <a:pt x="7210165" y="1523999"/>
                </a:lnTo>
                <a:lnTo>
                  <a:pt x="7276581" y="1615439"/>
                </a:lnTo>
                <a:lnTo>
                  <a:pt x="7339065" y="1737359"/>
                </a:lnTo>
                <a:lnTo>
                  <a:pt x="7397373" y="1859279"/>
                </a:lnTo>
                <a:lnTo>
                  <a:pt x="7451597" y="1981199"/>
                </a:lnTo>
                <a:lnTo>
                  <a:pt x="7501524" y="2103119"/>
                </a:lnTo>
                <a:lnTo>
                  <a:pt x="7547091" y="2225039"/>
                </a:lnTo>
                <a:lnTo>
                  <a:pt x="7588392" y="2377439"/>
                </a:lnTo>
                <a:lnTo>
                  <a:pt x="7625089" y="2499359"/>
                </a:lnTo>
                <a:lnTo>
                  <a:pt x="7657093" y="2621279"/>
                </a:lnTo>
                <a:lnTo>
                  <a:pt x="7684525" y="2773679"/>
                </a:lnTo>
                <a:lnTo>
                  <a:pt x="7707111" y="2895599"/>
                </a:lnTo>
                <a:lnTo>
                  <a:pt x="7724911" y="3017519"/>
                </a:lnTo>
                <a:lnTo>
                  <a:pt x="7737744" y="3169919"/>
                </a:lnTo>
                <a:lnTo>
                  <a:pt x="7745485" y="3322319"/>
                </a:lnTo>
                <a:lnTo>
                  <a:pt x="7748015" y="3444239"/>
                </a:lnTo>
                <a:lnTo>
                  <a:pt x="7745485" y="3596639"/>
                </a:lnTo>
                <a:lnTo>
                  <a:pt x="7737591" y="3718559"/>
                </a:lnTo>
                <a:lnTo>
                  <a:pt x="7724790" y="3870959"/>
                </a:lnTo>
                <a:lnTo>
                  <a:pt x="7707111" y="3992879"/>
                </a:lnTo>
                <a:lnTo>
                  <a:pt x="7684525" y="4145279"/>
                </a:lnTo>
                <a:lnTo>
                  <a:pt x="7657093" y="4267199"/>
                </a:lnTo>
                <a:lnTo>
                  <a:pt x="7624968" y="4389119"/>
                </a:lnTo>
                <a:lnTo>
                  <a:pt x="7588239" y="4541519"/>
                </a:lnTo>
                <a:lnTo>
                  <a:pt x="7546969" y="4663439"/>
                </a:lnTo>
                <a:lnTo>
                  <a:pt x="7501371" y="4785359"/>
                </a:lnTo>
                <a:lnTo>
                  <a:pt x="7451353" y="4907279"/>
                </a:lnTo>
                <a:lnTo>
                  <a:pt x="7397251" y="5029199"/>
                </a:lnTo>
                <a:lnTo>
                  <a:pt x="7338821" y="5151119"/>
                </a:lnTo>
                <a:lnTo>
                  <a:pt x="7276337" y="5273039"/>
                </a:lnTo>
                <a:lnTo>
                  <a:pt x="7209921" y="5394959"/>
                </a:lnTo>
                <a:lnTo>
                  <a:pt x="7139696" y="5486399"/>
                </a:lnTo>
                <a:lnTo>
                  <a:pt x="7065660" y="5608319"/>
                </a:lnTo>
                <a:lnTo>
                  <a:pt x="6987783" y="5699759"/>
                </a:lnTo>
                <a:lnTo>
                  <a:pt x="6906524" y="5821679"/>
                </a:lnTo>
                <a:lnTo>
                  <a:pt x="6821545" y="5913119"/>
                </a:lnTo>
                <a:lnTo>
                  <a:pt x="6733153" y="6004559"/>
                </a:lnTo>
                <a:lnTo>
                  <a:pt x="6641469" y="6095999"/>
                </a:lnTo>
                <a:lnTo>
                  <a:pt x="6546585" y="6187439"/>
                </a:lnTo>
                <a:lnTo>
                  <a:pt x="6448562" y="6278879"/>
                </a:lnTo>
                <a:lnTo>
                  <a:pt x="6347337" y="6370319"/>
                </a:lnTo>
                <a:lnTo>
                  <a:pt x="6243187" y="6461759"/>
                </a:lnTo>
                <a:lnTo>
                  <a:pt x="6136142" y="6522719"/>
                </a:lnTo>
                <a:lnTo>
                  <a:pt x="6026292" y="6614159"/>
                </a:lnTo>
                <a:lnTo>
                  <a:pt x="5913759" y="6675119"/>
                </a:lnTo>
                <a:lnTo>
                  <a:pt x="5798576" y="6736079"/>
                </a:lnTo>
                <a:lnTo>
                  <a:pt x="5560832" y="6857999"/>
                </a:lnTo>
                <a:lnTo>
                  <a:pt x="5611113" y="6857999"/>
                </a:lnTo>
                <a:lnTo>
                  <a:pt x="5693145" y="6827519"/>
                </a:lnTo>
                <a:lnTo>
                  <a:pt x="5811651" y="6766559"/>
                </a:lnTo>
                <a:lnTo>
                  <a:pt x="5927597" y="6705599"/>
                </a:lnTo>
                <a:lnTo>
                  <a:pt x="6040892" y="6644639"/>
                </a:lnTo>
                <a:lnTo>
                  <a:pt x="6151503" y="6553199"/>
                </a:lnTo>
                <a:lnTo>
                  <a:pt x="6259189" y="6461759"/>
                </a:lnTo>
                <a:lnTo>
                  <a:pt x="6363980" y="6400799"/>
                </a:lnTo>
                <a:lnTo>
                  <a:pt x="6465813" y="6309359"/>
                </a:lnTo>
                <a:lnTo>
                  <a:pt x="6564629" y="6217919"/>
                </a:lnTo>
                <a:lnTo>
                  <a:pt x="6660123" y="6126479"/>
                </a:lnTo>
                <a:lnTo>
                  <a:pt x="6752478" y="6035039"/>
                </a:lnTo>
                <a:lnTo>
                  <a:pt x="6841357" y="5943599"/>
                </a:lnTo>
                <a:lnTo>
                  <a:pt x="6926823" y="5821679"/>
                </a:lnTo>
                <a:lnTo>
                  <a:pt x="7008753" y="5730239"/>
                </a:lnTo>
                <a:lnTo>
                  <a:pt x="7086996" y="5608319"/>
                </a:lnTo>
                <a:lnTo>
                  <a:pt x="7161672" y="5516879"/>
                </a:lnTo>
                <a:lnTo>
                  <a:pt x="7232385" y="5394959"/>
                </a:lnTo>
                <a:lnTo>
                  <a:pt x="7299197" y="5273039"/>
                </a:lnTo>
                <a:lnTo>
                  <a:pt x="7362078" y="5151119"/>
                </a:lnTo>
                <a:lnTo>
                  <a:pt x="7420873" y="5029199"/>
                </a:lnTo>
                <a:lnTo>
                  <a:pt x="7475463" y="4907279"/>
                </a:lnTo>
                <a:lnTo>
                  <a:pt x="7525633" y="4785359"/>
                </a:lnTo>
                <a:lnTo>
                  <a:pt x="7571628" y="4663439"/>
                </a:lnTo>
                <a:lnTo>
                  <a:pt x="7613141" y="4541519"/>
                </a:lnTo>
                <a:lnTo>
                  <a:pt x="7650114" y="4419599"/>
                </a:lnTo>
                <a:lnTo>
                  <a:pt x="7682361" y="4267199"/>
                </a:lnTo>
                <a:lnTo>
                  <a:pt x="7710037" y="4145279"/>
                </a:lnTo>
                <a:lnTo>
                  <a:pt x="7732775" y="3992879"/>
                </a:lnTo>
                <a:lnTo>
                  <a:pt x="7750698" y="3870959"/>
                </a:lnTo>
                <a:lnTo>
                  <a:pt x="7763499" y="3718559"/>
                </a:lnTo>
                <a:lnTo>
                  <a:pt x="7771393" y="3596639"/>
                </a:lnTo>
                <a:lnTo>
                  <a:pt x="7773923" y="3444239"/>
                </a:lnTo>
                <a:lnTo>
                  <a:pt x="7771393" y="3291839"/>
                </a:lnTo>
                <a:lnTo>
                  <a:pt x="7763499" y="3169919"/>
                </a:lnTo>
                <a:lnTo>
                  <a:pt x="7750545" y="3017519"/>
                </a:lnTo>
                <a:lnTo>
                  <a:pt x="7732653" y="2895599"/>
                </a:lnTo>
                <a:lnTo>
                  <a:pt x="7709915" y="2743199"/>
                </a:lnTo>
                <a:lnTo>
                  <a:pt x="7682361" y="2621279"/>
                </a:lnTo>
                <a:lnTo>
                  <a:pt x="7649961" y="2499359"/>
                </a:lnTo>
                <a:lnTo>
                  <a:pt x="7613019" y="2346959"/>
                </a:lnTo>
                <a:lnTo>
                  <a:pt x="7571475" y="2225039"/>
                </a:lnTo>
                <a:lnTo>
                  <a:pt x="7525511" y="2103119"/>
                </a:lnTo>
                <a:lnTo>
                  <a:pt x="7475219" y="1981199"/>
                </a:lnTo>
                <a:lnTo>
                  <a:pt x="7420599" y="1859279"/>
                </a:lnTo>
                <a:lnTo>
                  <a:pt x="7361803" y="1737359"/>
                </a:lnTo>
                <a:lnTo>
                  <a:pt x="7298953" y="1615439"/>
                </a:lnTo>
                <a:lnTo>
                  <a:pt x="7232141" y="1493519"/>
                </a:lnTo>
                <a:lnTo>
                  <a:pt x="7161397" y="1402079"/>
                </a:lnTo>
                <a:lnTo>
                  <a:pt x="7086721" y="1280159"/>
                </a:lnTo>
                <a:lnTo>
                  <a:pt x="7008510" y="1158239"/>
                </a:lnTo>
                <a:lnTo>
                  <a:pt x="6926579" y="1066799"/>
                </a:lnTo>
                <a:lnTo>
                  <a:pt x="6841113" y="975359"/>
                </a:lnTo>
                <a:lnTo>
                  <a:pt x="6752203" y="853439"/>
                </a:lnTo>
                <a:lnTo>
                  <a:pt x="6659879" y="761999"/>
                </a:lnTo>
                <a:lnTo>
                  <a:pt x="6564264" y="670559"/>
                </a:lnTo>
                <a:lnTo>
                  <a:pt x="6465569" y="579119"/>
                </a:lnTo>
                <a:lnTo>
                  <a:pt x="6363583" y="518159"/>
                </a:lnTo>
                <a:lnTo>
                  <a:pt x="6258824" y="426719"/>
                </a:lnTo>
                <a:lnTo>
                  <a:pt x="6151107" y="335279"/>
                </a:lnTo>
                <a:lnTo>
                  <a:pt x="6040495" y="274319"/>
                </a:lnTo>
                <a:lnTo>
                  <a:pt x="5927232" y="182879"/>
                </a:lnTo>
                <a:lnTo>
                  <a:pt x="5811255" y="121919"/>
                </a:lnTo>
                <a:lnTo>
                  <a:pt x="5692779" y="60959"/>
                </a:lnTo>
                <a:lnTo>
                  <a:pt x="5642583" y="30479"/>
                </a:lnTo>
                <a:close/>
              </a:path>
            </a:pathLst>
          </a:custGeom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818132" y="1903476"/>
            <a:ext cx="5422392" cy="3051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070" y="295195"/>
            <a:ext cx="8665859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65006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713" y="1874110"/>
            <a:ext cx="7354572" cy="439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08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60901" y="6473823"/>
            <a:ext cx="360045" cy="341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heavy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‹#›</a:t>
            </a:fld>
            <a:endParaRPr u="heavy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8.wdp"/><Relationship Id="rId5" Type="http://schemas.openxmlformats.org/officeDocument/2006/relationships/image" Target="../media/image21.png"/><Relationship Id="rId10" Type="http://schemas.openxmlformats.org/officeDocument/2006/relationships/image" Target="../media/image28.png"/><Relationship Id="rId4" Type="http://schemas.microsoft.com/office/2007/relationships/hdphoto" Target="../media/hdphoto6.wdp"/><Relationship Id="rId9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7F2A2C-C796-4981-AFF9-5D0C9FFB8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699"/>
            <a:ext cx="9144000" cy="17168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6B7EAA-EB18-4E63-9D6B-1D30A687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4572000" cy="5249779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D2E116C4-617B-45AA-BD4B-5DD242CD400B}"/>
              </a:ext>
            </a:extLst>
          </p:cNvPr>
          <p:cNvSpPr txBox="1"/>
          <p:nvPr/>
        </p:nvSpPr>
        <p:spPr>
          <a:xfrm>
            <a:off x="4800600" y="3849639"/>
            <a:ext cx="3321050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25170">
              <a:lnSpc>
                <a:spcPts val="3350"/>
              </a:lnSpc>
            </a:pPr>
            <a:r>
              <a:rPr lang="en-US" sz="3100" b="1" spc="-20" dirty="0">
                <a:latin typeface="Century Gothic"/>
                <a:cs typeface="Century Gothic"/>
              </a:rPr>
              <a:t>Chapter</a:t>
            </a:r>
            <a:r>
              <a:rPr sz="3100" b="1" spc="65" dirty="0">
                <a:latin typeface="Times New Roman"/>
                <a:cs typeface="Times New Roman"/>
              </a:rPr>
              <a:t> </a:t>
            </a:r>
            <a:r>
              <a:rPr sz="3100" b="1" spc="-20" dirty="0">
                <a:latin typeface="Century Gothic"/>
                <a:cs typeface="Century Gothic"/>
              </a:rPr>
              <a:t>2:</a:t>
            </a:r>
            <a:r>
              <a:rPr sz="3100" b="1" spc="-15" dirty="0">
                <a:latin typeface="Times New Roman"/>
                <a:cs typeface="Times New Roman"/>
              </a:rPr>
              <a:t> </a:t>
            </a:r>
            <a:r>
              <a:rPr sz="3100" b="1" spc="-15" dirty="0">
                <a:latin typeface="Century Gothic"/>
                <a:cs typeface="Century Gothic"/>
              </a:rPr>
              <a:t>Intell</a:t>
            </a:r>
            <a:r>
              <a:rPr sz="3100" b="1" spc="-30" dirty="0">
                <a:latin typeface="Century Gothic"/>
                <a:cs typeface="Century Gothic"/>
              </a:rPr>
              <a:t>i</a:t>
            </a:r>
            <a:r>
              <a:rPr sz="3100" b="1" spc="-25" dirty="0">
                <a:latin typeface="Century Gothic"/>
                <a:cs typeface="Century Gothic"/>
              </a:rPr>
              <a:t>gen</a:t>
            </a:r>
            <a:r>
              <a:rPr sz="3100" b="1" spc="-10" dirty="0">
                <a:latin typeface="Century Gothic"/>
                <a:cs typeface="Century Gothic"/>
              </a:rPr>
              <a:t>t</a:t>
            </a:r>
            <a:r>
              <a:rPr sz="3100" b="1" spc="45" dirty="0">
                <a:latin typeface="Times New Roman"/>
                <a:cs typeface="Times New Roman"/>
              </a:rPr>
              <a:t> </a:t>
            </a:r>
            <a:r>
              <a:rPr sz="3100" b="1" spc="-20" dirty="0">
                <a:latin typeface="Century Gothic"/>
                <a:cs typeface="Century Gothic"/>
              </a:rPr>
              <a:t>Agents</a:t>
            </a:r>
            <a:endParaRPr sz="3100" dirty="0">
              <a:latin typeface="Century Gothic"/>
              <a:cs typeface="Century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D4D95-9F54-4A29-9EBD-E11D5F46AD18}"/>
              </a:ext>
            </a:extLst>
          </p:cNvPr>
          <p:cNvSpPr txBox="1"/>
          <p:nvPr/>
        </p:nvSpPr>
        <p:spPr>
          <a:xfrm>
            <a:off x="1790699" y="1694857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</a:rPr>
              <a:t>Artificial Intelligence </a:t>
            </a:r>
            <a:r>
              <a:rPr lang="en-US" sz="2800" b="1">
                <a:solidFill>
                  <a:srgbClr val="FFC000"/>
                </a:solidFill>
              </a:rPr>
              <a:t>(</a:t>
            </a:r>
            <a:r>
              <a:rPr lang="en-US" sz="2800" b="1" smtClean="0">
                <a:solidFill>
                  <a:srgbClr val="FFC000"/>
                </a:solidFill>
              </a:rPr>
              <a:t>CS-2001</a:t>
            </a:r>
            <a:r>
              <a:rPr lang="en-US" sz="2800" b="1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55BF2F-1479-4706-BC77-846907C07590}"/>
              </a:ext>
            </a:extLst>
          </p:cNvPr>
          <p:cNvSpPr/>
          <p:nvPr/>
        </p:nvSpPr>
        <p:spPr>
          <a:xfrm>
            <a:off x="3117044" y="6400800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Instructor: Saeeda </a:t>
            </a:r>
            <a:r>
              <a:rPr lang="en-US" b="1" dirty="0" err="1"/>
              <a:t>Kanwal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5324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660901" y="6473823"/>
            <a:ext cx="206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7F7F7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915">
              <a:lnSpc>
                <a:spcPct val="100000"/>
              </a:lnSpc>
            </a:pPr>
            <a:r>
              <a:rPr spc="-20" dirty="0"/>
              <a:t>Rat</a:t>
            </a:r>
            <a:r>
              <a:rPr spc="-5" dirty="0"/>
              <a:t>i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a</a:t>
            </a:r>
            <a:r>
              <a:rPr spc="-10" dirty="0"/>
              <a:t>l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9891" y="1143000"/>
            <a:ext cx="8324215" cy="4445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0100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shou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rive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"do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right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thing",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perceiv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m.</a:t>
            </a:r>
            <a:r>
              <a:rPr sz="2400" spc="-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right</a:t>
            </a:r>
            <a:r>
              <a:rPr sz="2400" spc="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action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7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sz="2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cause</a:t>
            </a:r>
            <a:r>
              <a:rPr sz="2400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Arial"/>
                <a:cs typeface="Arial"/>
              </a:rPr>
              <a:t>most</a:t>
            </a:r>
            <a:r>
              <a:rPr sz="2400" spc="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successfu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lang="en-US" sz="2400" spc="-10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 marR="5080">
              <a:lnSpc>
                <a:spcPct val="90100"/>
              </a:lnSpc>
            </a:pPr>
            <a:endParaRPr sz="2400" dirty="0"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b="1" dirty="0">
                <a:solidFill>
                  <a:srgbClr val="00008F"/>
                </a:solidFill>
                <a:latin typeface="Arial"/>
                <a:cs typeface="Arial"/>
              </a:rPr>
              <a:t>Agent Goals:</a:t>
            </a:r>
          </a:p>
          <a:p>
            <a:pPr marL="12700">
              <a:lnSpc>
                <a:spcPts val="2740"/>
              </a:lnSpc>
            </a:pPr>
            <a:endParaRPr lang="en-US" sz="2400" b="1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High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measur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e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  <a:sym typeface="Wingdings" panose="05000000000000000000" pitchFamily="2" charset="2"/>
              </a:rPr>
              <a:t>(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objectiv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criter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success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of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t's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beha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io</a:t>
            </a:r>
            <a:r>
              <a:rPr sz="2400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 e.g.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self driving car</a:t>
            </a:r>
            <a:r>
              <a:rPr lang="en-US"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cou</a:t>
            </a:r>
            <a:r>
              <a:rPr lang="en-US"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lang="en-US"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e Safety</a:t>
            </a: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Optimized Result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 (Decision)e.g. 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mou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lang="en-US"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r>
              <a:rPr lang="en-US" sz="2400" spc="3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take</a:t>
            </a:r>
            <a:r>
              <a:rPr lang="en-US"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(shortest route, less traffic )</a:t>
            </a:r>
            <a:r>
              <a:rPr lang="en-US"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endParaRPr lang="en-US" sz="2400" dirty="0">
              <a:solidFill>
                <a:srgbClr val="00008F"/>
              </a:solidFill>
              <a:latin typeface="Arial"/>
              <a:cs typeface="Arial"/>
            </a:endParaRPr>
          </a:p>
          <a:p>
            <a:pPr marL="12700">
              <a:lnSpc>
                <a:spcPts val="2740"/>
              </a:lnSpc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Rational Action </a:t>
            </a:r>
            <a:r>
              <a:rPr lang="en-US" sz="2400" dirty="0">
                <a:solidFill>
                  <a:srgbClr val="00008F"/>
                </a:solidFill>
                <a:latin typeface="Arial"/>
                <a:cs typeface="Arial"/>
              </a:rPr>
              <a:t>( Right Action) e.g. Speed </a:t>
            </a:r>
          </a:p>
          <a:p>
            <a:pPr marL="12700">
              <a:lnSpc>
                <a:spcPts val="2740"/>
              </a:lnSpc>
            </a:pPr>
            <a:endParaRPr lang="en-US" sz="2400" dirty="0">
              <a:solidFill>
                <a:srgbClr val="00008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11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9405">
              <a:lnSpc>
                <a:spcPct val="100000"/>
              </a:lnSpc>
            </a:pPr>
            <a:r>
              <a:rPr spc="-20" dirty="0"/>
              <a:t>Rat</a:t>
            </a:r>
            <a:r>
              <a:rPr spc="-5" dirty="0"/>
              <a:t>i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a</a:t>
            </a:r>
            <a:r>
              <a:rPr spc="-10" dirty="0"/>
              <a:t>l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214" y="1295400"/>
            <a:ext cx="8497570" cy="302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6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2700" marR="283210">
              <a:lnSpc>
                <a:spcPts val="3060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rfo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rm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1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mod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ify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utu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pts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bta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ful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info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(in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fo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mat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athe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rin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8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Arial"/>
                <a:cs typeface="Arial"/>
              </a:rPr>
              <a:t>le</a:t>
            </a:r>
            <a:r>
              <a:rPr sz="2800" spc="-2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0000F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12700">
              <a:lnSpc>
                <a:spcPts val="3235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uton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om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if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av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te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235"/>
              </a:lnSpc>
            </a:pP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by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8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ow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exp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5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with</a:t>
            </a:r>
            <a:r>
              <a:rPr sz="2800" spc="7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bi</a:t>
            </a:r>
            <a:r>
              <a:rPr sz="2800" spc="-5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ity</a:t>
            </a:r>
            <a:r>
              <a:rPr sz="2800" spc="9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800" spc="6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le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arn</a:t>
            </a:r>
            <a:r>
              <a:rPr sz="2800" spc="8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E5"/>
                </a:solidFill>
                <a:latin typeface="Arial"/>
                <a:cs typeface="Arial"/>
              </a:rPr>
              <a:t>an</a:t>
            </a:r>
            <a:r>
              <a:rPr sz="2800" spc="-20" dirty="0">
                <a:solidFill>
                  <a:srgbClr val="0000E5"/>
                </a:solidFill>
                <a:latin typeface="Arial"/>
                <a:cs typeface="Arial"/>
              </a:rPr>
              <a:t>d</a:t>
            </a:r>
            <a:r>
              <a:rPr sz="2800" spc="9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E5"/>
                </a:solidFill>
                <a:latin typeface="Arial"/>
                <a:cs typeface="Arial"/>
              </a:rPr>
              <a:t>adapt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60198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566103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Autonomous Agent Example: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64417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" y="1981199"/>
            <a:ext cx="2390775" cy="2524125"/>
          </a:xfrm>
          <a:prstGeom prst="rect">
            <a:avLst/>
          </a:prstGeom>
        </p:spPr>
      </p:pic>
      <p:cxnSp>
        <p:nvCxnSpPr>
          <p:cNvPr id="6" name="Curved Connector 5"/>
          <p:cNvCxnSpPr/>
          <p:nvPr/>
        </p:nvCxnSpPr>
        <p:spPr>
          <a:xfrm>
            <a:off x="2700337" y="3243262"/>
            <a:ext cx="53868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06" y="1981200"/>
            <a:ext cx="1390650" cy="2524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5105400"/>
            <a:ext cx="4210050" cy="1000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498" y="1781175"/>
            <a:ext cx="3810000" cy="3095625"/>
          </a:xfrm>
          <a:prstGeom prst="rect">
            <a:avLst/>
          </a:prstGeom>
        </p:spPr>
      </p:pic>
      <p:cxnSp>
        <p:nvCxnSpPr>
          <p:cNvPr id="17" name="Curved Connector 16"/>
          <p:cNvCxnSpPr/>
          <p:nvPr/>
        </p:nvCxnSpPr>
        <p:spPr>
          <a:xfrm>
            <a:off x="4525814" y="3261879"/>
            <a:ext cx="538684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1000" y="57121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Autonomous Agent Example: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725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911" y="72302"/>
            <a:ext cx="3733800" cy="2293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03" y="2180016"/>
            <a:ext cx="3305175" cy="1733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86" y="219692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6" y="828824"/>
            <a:ext cx="3238027" cy="1000125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flipV="1">
            <a:off x="2141391" y="276185"/>
            <a:ext cx="1524002" cy="5589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863" y="2362286"/>
            <a:ext cx="3300412" cy="21993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472" y="890217"/>
            <a:ext cx="3276601" cy="8096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cxnSp>
        <p:nvCxnSpPr>
          <p:cNvPr id="21" name="Curved Connector 20"/>
          <p:cNvCxnSpPr/>
          <p:nvPr/>
        </p:nvCxnSpPr>
        <p:spPr>
          <a:xfrm rot="16200000" flipH="1">
            <a:off x="6920647" y="1560660"/>
            <a:ext cx="817915" cy="75660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15000" y="4126146"/>
            <a:ext cx="12365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842" t="8384" r="1951" b="5680"/>
          <a:stretch/>
        </p:blipFill>
        <p:spPr>
          <a:xfrm>
            <a:off x="2833687" y="3886200"/>
            <a:ext cx="3669507" cy="2862617"/>
          </a:xfrm>
          <a:prstGeom prst="rect">
            <a:avLst/>
          </a:prstGeom>
        </p:spPr>
      </p:pic>
      <p:cxnSp>
        <p:nvCxnSpPr>
          <p:cNvPr id="30" name="Curved Connector 29"/>
          <p:cNvCxnSpPr/>
          <p:nvPr/>
        </p:nvCxnSpPr>
        <p:spPr>
          <a:xfrm rot="10800000" flipV="1">
            <a:off x="6705600" y="4655442"/>
            <a:ext cx="755556" cy="71045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V="1">
            <a:off x="1597658" y="5899251"/>
            <a:ext cx="682137" cy="659519"/>
          </a:xfrm>
          <a:prstGeom prst="curvedConnector3">
            <a:avLst>
              <a:gd name="adj1" fmla="val 2156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" y="3429000"/>
            <a:ext cx="2990614" cy="2349476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5400000" flipH="1" flipV="1">
            <a:off x="1140816" y="1697120"/>
            <a:ext cx="638251" cy="5957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82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20" dirty="0"/>
              <a:t>e</a:t>
            </a:r>
            <a:r>
              <a:rPr spc="-5" dirty="0"/>
              <a:t>n</a:t>
            </a:r>
            <a:r>
              <a:rPr spc="-10" dirty="0"/>
              <a:t>t</a:t>
            </a:r>
            <a:r>
              <a:rPr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spc="-15" dirty="0"/>
              <a:t>n</a:t>
            </a:r>
            <a:r>
              <a:rPr dirty="0"/>
              <a:t>d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enviro</a:t>
            </a:r>
            <a:r>
              <a:rPr spc="-25" dirty="0"/>
              <a:t>n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dirty="0"/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Rat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20" dirty="0"/>
              <a:t>t</a:t>
            </a:r>
            <a:r>
              <a:rPr dirty="0"/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>
                <a:solidFill>
                  <a:srgbClr val="1A1AFF"/>
                </a:solidFill>
              </a:rPr>
              <a:t>PEA</a:t>
            </a:r>
            <a:r>
              <a:rPr dirty="0">
                <a:solidFill>
                  <a:srgbClr val="1A1AFF"/>
                </a:solidFill>
              </a:rPr>
              <a:t>S</a:t>
            </a:r>
            <a:r>
              <a:rPr spc="8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(Perf</a:t>
            </a:r>
            <a:r>
              <a:rPr spc="-15" dirty="0">
                <a:solidFill>
                  <a:srgbClr val="1A1AFF"/>
                </a:solidFill>
              </a:rPr>
              <a:t>o</a:t>
            </a:r>
            <a:r>
              <a:rPr spc="-10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25" dirty="0">
                <a:solidFill>
                  <a:srgbClr val="1A1AFF"/>
                </a:solidFill>
              </a:rPr>
              <a:t>a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ce</a:t>
            </a:r>
            <a:r>
              <a:rPr spc="3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15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as</a:t>
            </a:r>
            <a:r>
              <a:rPr spc="-20" dirty="0">
                <a:solidFill>
                  <a:srgbClr val="1A1AFF"/>
                </a:solidFill>
              </a:rPr>
              <a:t>u</a:t>
            </a:r>
            <a:r>
              <a:rPr dirty="0">
                <a:solidFill>
                  <a:srgbClr val="1A1AFF"/>
                </a:solidFill>
              </a:rPr>
              <a:t>r</a:t>
            </a:r>
            <a:r>
              <a:rPr spc="-20" dirty="0">
                <a:solidFill>
                  <a:srgbClr val="1A1AFF"/>
                </a:solidFill>
              </a:rPr>
              <a:t>e</a:t>
            </a:r>
            <a:r>
              <a:rPr dirty="0">
                <a:solidFill>
                  <a:srgbClr val="1A1AFF"/>
                </a:solidFill>
              </a:rPr>
              <a:t>,</a:t>
            </a:r>
          </a:p>
          <a:p>
            <a:pPr marL="1313180">
              <a:lnSpc>
                <a:spcPts val="3815"/>
              </a:lnSpc>
            </a:pPr>
            <a:r>
              <a:rPr dirty="0">
                <a:solidFill>
                  <a:srgbClr val="1A1AFF"/>
                </a:solidFill>
              </a:rPr>
              <a:t>Envir</a:t>
            </a:r>
            <a:r>
              <a:rPr spc="-20" dirty="0">
                <a:solidFill>
                  <a:srgbClr val="1A1AFF"/>
                </a:solidFill>
              </a:rPr>
              <a:t>on</a:t>
            </a:r>
            <a:r>
              <a:rPr dirty="0">
                <a:solidFill>
                  <a:srgbClr val="1A1AFF"/>
                </a:solidFill>
              </a:rPr>
              <a:t>m</a:t>
            </a:r>
            <a:r>
              <a:rPr spc="-30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n</a:t>
            </a:r>
            <a:r>
              <a:rPr spc="-25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,</a:t>
            </a:r>
            <a:r>
              <a:rPr spc="3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Actu</a:t>
            </a:r>
            <a:r>
              <a:rPr spc="-20" dirty="0">
                <a:solidFill>
                  <a:srgbClr val="1A1AFF"/>
                </a:solidFill>
              </a:rPr>
              <a:t>a</a:t>
            </a:r>
            <a:r>
              <a:rPr dirty="0">
                <a:solidFill>
                  <a:srgbClr val="1A1AFF"/>
                </a:solidFill>
              </a:rPr>
              <a:t>t</a:t>
            </a:r>
            <a:r>
              <a:rPr spc="-10" dirty="0">
                <a:solidFill>
                  <a:srgbClr val="1A1AFF"/>
                </a:solidFill>
              </a:rPr>
              <a:t>o</a:t>
            </a:r>
            <a:r>
              <a:rPr spc="-15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s,</a:t>
            </a:r>
            <a:r>
              <a:rPr spc="-18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1A1AFF"/>
                </a:solidFill>
              </a:rPr>
              <a:t>Se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so</a:t>
            </a:r>
            <a:r>
              <a:rPr spc="-15" dirty="0">
                <a:solidFill>
                  <a:srgbClr val="1A1AFF"/>
                </a:solidFill>
              </a:rPr>
              <a:t>r</a:t>
            </a:r>
            <a:r>
              <a:rPr dirty="0">
                <a:solidFill>
                  <a:srgbClr val="1A1AFF"/>
                </a:solidFill>
              </a:rPr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331464"/>
            <a:ext cx="2063495" cy="9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15</a:t>
            </a:fld>
            <a:endParaRPr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16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58" y="1319817"/>
            <a:ext cx="8272780" cy="3938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45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Wh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ratio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/inte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t,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keep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45"/>
              </a:lnSpc>
            </a:pP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PEAS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1525"/>
              </a:spcBef>
            </a:pP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measure,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nvironme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ctuator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sz="2400" b="1" spc="-1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sors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ons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de</a:t>
            </a:r>
            <a:r>
              <a:rPr sz="2400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e.g.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task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esi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automate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ta</a:t>
            </a:r>
            <a:r>
              <a:rPr sz="2400" spc="-3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driver: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1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orman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meas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vironment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204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300"/>
              </a:spcBef>
              <a:buClr>
                <a:srgbClr val="00008F"/>
              </a:buClr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nsors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17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91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6" y="1252565"/>
            <a:ext cx="8542020" cy="3631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auto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b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ta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driv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756285" marR="159385" indent="-286385">
              <a:lnSpc>
                <a:spcPts val="2300"/>
              </a:lnSpc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measure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afe,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fast,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ga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table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p,</a:t>
            </a:r>
            <a:r>
              <a:rPr sz="2400" i="1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axi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iz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profits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ts val="2590"/>
              </a:lnSpc>
              <a:spcBef>
                <a:spcPts val="1245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ads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af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c,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i="1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ob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j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ects</a:t>
            </a:r>
            <a:endParaRPr sz="2400" dirty="0">
              <a:latin typeface="Arial"/>
              <a:cs typeface="Arial"/>
            </a:endParaRPr>
          </a:p>
          <a:p>
            <a:pPr marL="756285">
              <a:lnSpc>
                <a:spcPts val="2590"/>
              </a:lnSpc>
            </a:pP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/around</a:t>
            </a:r>
            <a:r>
              <a:rPr sz="2400" i="1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street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Steering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acce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4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i="1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brake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na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l,</a:t>
            </a:r>
            <a:r>
              <a:rPr sz="2400" i="1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horn</a:t>
            </a:r>
            <a:endParaRPr sz="2400" dirty="0">
              <a:latin typeface="Arial"/>
              <a:cs typeface="Arial"/>
            </a:endParaRPr>
          </a:p>
          <a:p>
            <a:pPr marL="756285" marR="150495" indent="-286385">
              <a:lnSpc>
                <a:spcPts val="2310"/>
              </a:lnSpc>
              <a:spcBef>
                <a:spcPts val="1775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eras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0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ona</a:t>
            </a:r>
            <a:r>
              <a:rPr sz="2400" i="1" spc="-15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speedo</a:t>
            </a:r>
            <a:r>
              <a:rPr sz="2400" i="1" spc="-3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i="1" spc="-4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-14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GPS,</a:t>
            </a:r>
            <a:r>
              <a:rPr sz="2400" i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odo</a:t>
            </a:r>
            <a:r>
              <a:rPr sz="2400" i="1" spc="-4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i="1" spc="-30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400" i="1" spc="-15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i="1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i="1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i="1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sensors,</a:t>
            </a:r>
            <a:r>
              <a:rPr sz="2400" i="1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keybo</a:t>
            </a:r>
            <a:r>
              <a:rPr sz="2400" i="1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i="1" dirty="0">
                <a:solidFill>
                  <a:srgbClr val="00008F"/>
                </a:solidFill>
                <a:latin typeface="Arial"/>
                <a:cs typeface="Arial"/>
              </a:rPr>
              <a:t>rd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18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30" dirty="0"/>
              <a:t>PE</a:t>
            </a:r>
            <a:r>
              <a:rPr spc="-25" dirty="0"/>
              <a:t>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61" y="1270853"/>
            <a:ext cx="8226425" cy="4266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3200" b="1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gn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os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3200" b="1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st</a:t>
            </a:r>
            <a:r>
              <a:rPr sz="3200" b="1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756285" marR="5080" indent="-286385">
              <a:lnSpc>
                <a:spcPct val="100800"/>
              </a:lnSpc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measur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thy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minimize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costs,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wsu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2400" dirty="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198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atient,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hos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ital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4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65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endParaRPr sz="2400" dirty="0">
              <a:latin typeface="Arial"/>
              <a:cs typeface="Arial"/>
            </a:endParaRPr>
          </a:p>
          <a:p>
            <a:pPr marL="756285" marR="83185" indent="-286385">
              <a:lnSpc>
                <a:spcPct val="100800"/>
              </a:lnSpc>
              <a:spcBef>
                <a:spcPts val="1630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Screen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spl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(questions,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test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oses,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reat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fer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als)</a:t>
            </a:r>
            <a:endParaRPr sz="2400" dirty="0">
              <a:latin typeface="Arial"/>
              <a:cs typeface="Arial"/>
            </a:endParaRPr>
          </a:p>
          <a:p>
            <a:pPr marL="756285" marR="913130" indent="-286385">
              <a:lnSpc>
                <a:spcPct val="101299"/>
              </a:lnSpc>
              <a:spcBef>
                <a:spcPts val="1689"/>
              </a:spcBef>
              <a:buClr>
                <a:srgbClr val="0000FF"/>
              </a:buClr>
              <a:buFont typeface="Arial"/>
              <a:buChar char="•"/>
              <a:tabLst>
                <a:tab pos="756920" algn="l"/>
              </a:tabLst>
            </a:pP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C00000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C00000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yboard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(ent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sympt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om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find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ngs,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ers)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19</a:t>
            </a:fld>
            <a:endParaRPr u="heavy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5" dirty="0"/>
              <a:t>PEAS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1261" y="1270853"/>
            <a:ext cx="8333105" cy="320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3200" b="1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Par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sz="3200" b="1" spc="-2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3200" b="1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3200" b="1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00008F"/>
                </a:solidFill>
                <a:latin typeface="Arial"/>
                <a:cs typeface="Arial"/>
              </a:rPr>
              <a:t>robot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3550" dirty="0">
              <a:latin typeface="Times New Roman"/>
              <a:cs typeface="Times New Roman"/>
            </a:endParaRPr>
          </a:p>
          <a:p>
            <a:pPr marL="513715" indent="-309245">
              <a:lnSpc>
                <a:spcPct val="100000"/>
              </a:lnSpc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er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an</a:t>
            </a:r>
            <a:r>
              <a:rPr sz="2400" spc="-20" dirty="0">
                <a:solidFill>
                  <a:schemeClr val="accent2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eas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re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rcentage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cor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rect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vironment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Conveyo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ith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parts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ns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Actuato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Joi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ted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hand</a:t>
            </a:r>
            <a:endParaRPr sz="2400" dirty="0">
              <a:latin typeface="Arial"/>
              <a:cs typeface="Arial"/>
            </a:endParaRPr>
          </a:p>
          <a:p>
            <a:pPr marL="513715" indent="-309245">
              <a:lnSpc>
                <a:spcPct val="100000"/>
              </a:lnSpc>
              <a:spcBef>
                <a:spcPts val="1800"/>
              </a:spcBef>
              <a:buClr>
                <a:srgbClr val="0000FF"/>
              </a:buClr>
              <a:buFont typeface="Arial"/>
              <a:buChar char="•"/>
              <a:tabLst>
                <a:tab pos="514350" algn="l"/>
              </a:tabLst>
            </a:pP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chemeClr val="accent2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chemeClr val="accent2"/>
                </a:solidFill>
                <a:latin typeface="Arial"/>
                <a:cs typeface="Arial"/>
              </a:rPr>
              <a:t>nsor</a:t>
            </a:r>
            <a:r>
              <a:rPr sz="2400" dirty="0">
                <a:solidFill>
                  <a:schemeClr val="accent2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mer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j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sensors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>
                <a:solidFill>
                  <a:srgbClr val="1A1AFF"/>
                </a:solidFill>
              </a:rPr>
              <a:t>Ag</a:t>
            </a:r>
            <a:r>
              <a:rPr spc="-20" dirty="0">
                <a:solidFill>
                  <a:srgbClr val="1A1AFF"/>
                </a:solidFill>
              </a:rPr>
              <a:t>e</a:t>
            </a:r>
            <a:r>
              <a:rPr spc="-5" dirty="0">
                <a:solidFill>
                  <a:srgbClr val="1A1AFF"/>
                </a:solidFill>
              </a:rPr>
              <a:t>n</a:t>
            </a:r>
            <a:r>
              <a:rPr spc="-10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s</a:t>
            </a:r>
            <a:r>
              <a:rPr spc="4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A1AFF"/>
                </a:solidFill>
              </a:rPr>
              <a:t>a</a:t>
            </a:r>
            <a:r>
              <a:rPr spc="-15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d</a:t>
            </a:r>
            <a:r>
              <a:rPr spc="45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1A1AFF"/>
                </a:solidFill>
              </a:rPr>
              <a:t>enviro</a:t>
            </a:r>
            <a:r>
              <a:rPr spc="-25" dirty="0">
                <a:solidFill>
                  <a:srgbClr val="1A1AFF"/>
                </a:solidFill>
              </a:rPr>
              <a:t>n</a:t>
            </a:r>
            <a:r>
              <a:rPr spc="-20" dirty="0">
                <a:solidFill>
                  <a:srgbClr val="1A1AFF"/>
                </a:solidFill>
              </a:rPr>
              <a:t>m</a:t>
            </a:r>
            <a:r>
              <a:rPr spc="-5" dirty="0">
                <a:solidFill>
                  <a:srgbClr val="1A1AFF"/>
                </a:solidFill>
              </a:rPr>
              <a:t>e</a:t>
            </a:r>
            <a:r>
              <a:rPr spc="-20" dirty="0">
                <a:solidFill>
                  <a:srgbClr val="1A1AFF"/>
                </a:solidFill>
              </a:rPr>
              <a:t>n</a:t>
            </a:r>
            <a:r>
              <a:rPr dirty="0">
                <a:solidFill>
                  <a:srgbClr val="1A1AFF"/>
                </a:solidFill>
              </a:rPr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1A1AFF"/>
              </a:buClr>
              <a:buFont typeface="Wingdings"/>
              <a:buChar char=""/>
            </a:pPr>
            <a:endParaRPr sz="27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Rat</a:t>
            </a:r>
            <a:r>
              <a:rPr spc="-15" dirty="0"/>
              <a:t>i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i</a:t>
            </a:r>
            <a:r>
              <a:rPr spc="-20" dirty="0"/>
              <a:t>t</a:t>
            </a:r>
            <a:r>
              <a:rPr dirty="0"/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1A1AFF"/>
              </a:buClr>
              <a:buFont typeface="Wingdings"/>
              <a:buChar char=""/>
            </a:pPr>
            <a:endParaRPr sz="2650" dirty="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PEA</a:t>
            </a:r>
            <a:r>
              <a:rPr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dirty="0"/>
              <a:t>(Perf</a:t>
            </a:r>
            <a:r>
              <a:rPr spc="-15" dirty="0"/>
              <a:t>o</a:t>
            </a:r>
            <a:r>
              <a:rPr spc="-10" dirty="0"/>
              <a:t>r</a:t>
            </a:r>
            <a:r>
              <a:rPr dirty="0"/>
              <a:t>m</a:t>
            </a:r>
            <a:r>
              <a:rPr spc="-25" dirty="0"/>
              <a:t>a</a:t>
            </a:r>
            <a:r>
              <a:rPr spc="-20" dirty="0"/>
              <a:t>n</a:t>
            </a:r>
            <a:r>
              <a:rPr dirty="0"/>
              <a:t>ce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15" dirty="0"/>
              <a:t>e</a:t>
            </a:r>
            <a:r>
              <a:rPr spc="-5" dirty="0"/>
              <a:t>as</a:t>
            </a:r>
            <a:r>
              <a:rPr spc="-20" dirty="0"/>
              <a:t>u</a:t>
            </a:r>
            <a:r>
              <a:rPr dirty="0"/>
              <a:t>r</a:t>
            </a:r>
            <a:r>
              <a:rPr spc="-20" dirty="0"/>
              <a:t>e</a:t>
            </a:r>
            <a:r>
              <a:rPr dirty="0"/>
              <a:t>,</a:t>
            </a:r>
          </a:p>
          <a:p>
            <a:pPr marL="1313180">
              <a:lnSpc>
                <a:spcPts val="3815"/>
              </a:lnSpc>
            </a:pPr>
            <a:r>
              <a:rPr dirty="0"/>
              <a:t>Envir</a:t>
            </a:r>
            <a:r>
              <a:rPr spc="-20" dirty="0"/>
              <a:t>on</a:t>
            </a:r>
            <a:r>
              <a:rPr dirty="0"/>
              <a:t>m</a:t>
            </a:r>
            <a:r>
              <a:rPr spc="-30" dirty="0"/>
              <a:t>e</a:t>
            </a:r>
            <a:r>
              <a:rPr spc="-5" dirty="0"/>
              <a:t>n</a:t>
            </a:r>
            <a:r>
              <a:rPr spc="-25" dirty="0"/>
              <a:t>t</a:t>
            </a:r>
            <a:r>
              <a:rPr dirty="0"/>
              <a:t>,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Actu</a:t>
            </a:r>
            <a:r>
              <a:rPr spc="-20" dirty="0"/>
              <a:t>a</a:t>
            </a:r>
            <a:r>
              <a:rPr dirty="0"/>
              <a:t>t</a:t>
            </a:r>
            <a:r>
              <a:rPr spc="-10" dirty="0"/>
              <a:t>o</a:t>
            </a:r>
            <a:r>
              <a:rPr spc="-15" dirty="0"/>
              <a:t>r</a:t>
            </a:r>
            <a:r>
              <a:rPr dirty="0"/>
              <a:t>s,</a:t>
            </a:r>
            <a:r>
              <a:rPr spc="-18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20" dirty="0"/>
              <a:t>n</a:t>
            </a:r>
            <a:r>
              <a:rPr dirty="0"/>
              <a:t>so</a:t>
            </a:r>
            <a:r>
              <a:rPr spc="-15" dirty="0"/>
              <a:t>r</a:t>
            </a:r>
            <a:r>
              <a:rPr dirty="0"/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1A1AFF"/>
              </a:buClr>
              <a:buFont typeface="Wingdings"/>
              <a:buChar char=""/>
            </a:pPr>
            <a:endParaRPr sz="2600" dirty="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1A1AF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621536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</a:t>
            </a:fld>
            <a:endParaRPr u="heavy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7BFBF3-3260-4949-81F8-4D8732434BB4}"/>
              </a:ext>
            </a:extLst>
          </p:cNvPr>
          <p:cNvSpPr/>
          <p:nvPr/>
        </p:nvSpPr>
        <p:spPr>
          <a:xfrm>
            <a:off x="1752600" y="350796"/>
            <a:ext cx="52870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Lesson Objectives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091" y="1353149"/>
            <a:ext cx="6744970" cy="43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viro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Rati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li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727710" indent="-715010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PEA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(Per</a:t>
            </a:r>
            <a:r>
              <a:rPr sz="32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32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marL="727075">
              <a:lnSpc>
                <a:spcPts val="3815"/>
              </a:lnSpc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3200" spc="-1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Actua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3200" spc="-1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</a:t>
            </a:r>
            <a:r>
              <a:rPr sz="3200" spc="2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types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typ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178808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20</a:t>
            </a:fld>
            <a:endParaRPr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292" y="58333"/>
            <a:ext cx="33147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6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pes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882" y="596305"/>
            <a:ext cx="7548245" cy="6247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Ful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rv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2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Par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ially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rv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Sensor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cap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ur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elevant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mati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rom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environ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3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Dete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stic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4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Stoch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stic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(no</a:t>
            </a:r>
            <a:r>
              <a:rPr sz="2800" spc="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8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min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c)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Ch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environ</a:t>
            </a:r>
            <a:r>
              <a:rPr sz="1600" spc="-25" dirty="0">
                <a:solidFill>
                  <a:srgbClr val="FF0000"/>
                </a:solidFill>
                <a:latin typeface="Calibri"/>
                <a:cs typeface="Calibri"/>
              </a:rPr>
              <a:t>m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r>
              <a:rPr sz="1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1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pred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cta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5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Episo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6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Sequ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(no</a:t>
            </a:r>
            <a:r>
              <a:rPr sz="2800" spc="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c)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ndepen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</a:t>
            </a:r>
            <a:r>
              <a:rPr sz="16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pe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ivin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-ac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ep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iso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des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7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8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Dy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amic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16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chan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es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whi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 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“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nkin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”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9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Di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ete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0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us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mited</a:t>
            </a:r>
            <a:r>
              <a:rPr sz="16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numbe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di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nc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s/act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ons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4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Sin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s.</a:t>
            </a:r>
            <a:r>
              <a:rPr sz="28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1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2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ult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800">
              <a:latin typeface="Arial"/>
              <a:cs typeface="Arial"/>
            </a:endParaRPr>
          </a:p>
          <a:p>
            <a:pPr marL="612775" lvl="1" indent="-28638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ac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col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ab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among</a:t>
            </a:r>
            <a:r>
              <a:rPr sz="1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ents</a:t>
            </a:r>
            <a:endParaRPr sz="1600">
              <a:latin typeface="Calibri"/>
              <a:cs typeface="Calibri"/>
            </a:endParaRPr>
          </a:p>
          <a:p>
            <a:pPr marL="612775" lvl="1" indent="-28638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Font typeface="Arial"/>
              <a:buChar char="•"/>
              <a:tabLst>
                <a:tab pos="613410" algn="l"/>
              </a:tabLst>
            </a:pP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Compet</a:t>
            </a:r>
            <a:r>
              <a:rPr sz="16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tive,</a:t>
            </a:r>
            <a:r>
              <a:rPr sz="16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co</a:t>
            </a:r>
            <a:r>
              <a:rPr sz="1600" spc="-2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600" spc="-15" dirty="0">
                <a:solidFill>
                  <a:srgbClr val="FF0000"/>
                </a:solidFill>
                <a:latin typeface="Calibri"/>
                <a:cs typeface="Calibri"/>
              </a:rPr>
              <a:t>per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600" spc="-10" dirty="0">
                <a:solidFill>
                  <a:srgbClr val="FF0000"/>
                </a:solidFill>
                <a:latin typeface="Calibri"/>
                <a:cs typeface="Calibri"/>
              </a:rPr>
              <a:t>ive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14409" y="6544436"/>
            <a:ext cx="218440" cy="167640"/>
          </a:xfrm>
          <a:custGeom>
            <a:avLst/>
            <a:gdLst/>
            <a:ahLst/>
            <a:cxnLst/>
            <a:rect l="l" t="t" r="r" b="b"/>
            <a:pathLst>
              <a:path w="218440" h="167640">
                <a:moveTo>
                  <a:pt x="60607" y="36004"/>
                </a:moveTo>
                <a:lnTo>
                  <a:pt x="40507" y="36004"/>
                </a:lnTo>
                <a:lnTo>
                  <a:pt x="38740" y="164020"/>
                </a:lnTo>
                <a:lnTo>
                  <a:pt x="58917" y="164282"/>
                </a:lnTo>
                <a:lnTo>
                  <a:pt x="60607" y="36004"/>
                </a:lnTo>
                <a:close/>
              </a:path>
              <a:path w="218440" h="167640">
                <a:moveTo>
                  <a:pt x="61081" y="0"/>
                </a:moveTo>
                <a:lnTo>
                  <a:pt x="43631" y="6917"/>
                </a:lnTo>
                <a:lnTo>
                  <a:pt x="35620" y="15741"/>
                </a:lnTo>
                <a:lnTo>
                  <a:pt x="22552" y="27372"/>
                </a:lnTo>
                <a:lnTo>
                  <a:pt x="11947" y="34263"/>
                </a:lnTo>
                <a:lnTo>
                  <a:pt x="243" y="40266"/>
                </a:lnTo>
                <a:lnTo>
                  <a:pt x="0" y="59685"/>
                </a:lnTo>
                <a:lnTo>
                  <a:pt x="35570" y="40552"/>
                </a:lnTo>
                <a:lnTo>
                  <a:pt x="40507" y="36004"/>
                </a:lnTo>
                <a:lnTo>
                  <a:pt x="60607" y="36004"/>
                </a:lnTo>
                <a:lnTo>
                  <a:pt x="61081" y="0"/>
                </a:lnTo>
                <a:close/>
              </a:path>
              <a:path w="218440" h="167640">
                <a:moveTo>
                  <a:pt x="132587" y="125646"/>
                </a:moveTo>
                <a:lnTo>
                  <a:pt x="113172" y="127182"/>
                </a:lnTo>
                <a:lnTo>
                  <a:pt x="115623" y="138498"/>
                </a:lnTo>
                <a:lnTo>
                  <a:pt x="121165" y="149590"/>
                </a:lnTo>
                <a:lnTo>
                  <a:pt x="130441" y="159826"/>
                </a:lnTo>
                <a:lnTo>
                  <a:pt x="139340" y="164439"/>
                </a:lnTo>
                <a:lnTo>
                  <a:pt x="151733" y="167071"/>
                </a:lnTo>
                <a:lnTo>
                  <a:pt x="169223" y="167606"/>
                </a:lnTo>
                <a:lnTo>
                  <a:pt x="181036" y="163998"/>
                </a:lnTo>
                <a:lnTo>
                  <a:pt x="193080" y="156994"/>
                </a:lnTo>
                <a:lnTo>
                  <a:pt x="197934" y="151983"/>
                </a:lnTo>
                <a:lnTo>
                  <a:pt x="165475" y="151983"/>
                </a:lnTo>
                <a:lnTo>
                  <a:pt x="152156" y="151804"/>
                </a:lnTo>
                <a:lnTo>
                  <a:pt x="146182" y="149685"/>
                </a:lnTo>
                <a:lnTo>
                  <a:pt x="137038" y="141374"/>
                </a:lnTo>
                <a:lnTo>
                  <a:pt x="133990" y="134742"/>
                </a:lnTo>
                <a:lnTo>
                  <a:pt x="132587" y="125646"/>
                </a:lnTo>
                <a:close/>
              </a:path>
              <a:path w="218440" h="167640">
                <a:moveTo>
                  <a:pt x="217768" y="89130"/>
                </a:moveTo>
                <a:lnTo>
                  <a:pt x="198241" y="89130"/>
                </a:lnTo>
                <a:lnTo>
                  <a:pt x="198241" y="93142"/>
                </a:lnTo>
                <a:lnTo>
                  <a:pt x="198119" y="101477"/>
                </a:lnTo>
                <a:lnTo>
                  <a:pt x="184160" y="141386"/>
                </a:lnTo>
                <a:lnTo>
                  <a:pt x="165475" y="151983"/>
                </a:lnTo>
                <a:lnTo>
                  <a:pt x="197934" y="151983"/>
                </a:lnTo>
                <a:lnTo>
                  <a:pt x="215483" y="113691"/>
                </a:lnTo>
                <a:lnTo>
                  <a:pt x="216981" y="101744"/>
                </a:lnTo>
                <a:lnTo>
                  <a:pt x="217768" y="89130"/>
                </a:lnTo>
                <a:close/>
              </a:path>
              <a:path w="218440" h="167640">
                <a:moveTo>
                  <a:pt x="156518" y="1662"/>
                </a:moveTo>
                <a:lnTo>
                  <a:pt x="122491" y="20444"/>
                </a:lnTo>
                <a:lnTo>
                  <a:pt x="111122" y="57647"/>
                </a:lnTo>
                <a:lnTo>
                  <a:pt x="112234" y="68741"/>
                </a:lnTo>
                <a:lnTo>
                  <a:pt x="134278" y="103019"/>
                </a:lnTo>
                <a:lnTo>
                  <a:pt x="166999" y="110251"/>
                </a:lnTo>
                <a:lnTo>
                  <a:pt x="174497" y="108358"/>
                </a:lnTo>
                <a:lnTo>
                  <a:pt x="181477" y="104465"/>
                </a:lnTo>
                <a:lnTo>
                  <a:pt x="188610" y="100583"/>
                </a:lnTo>
                <a:lnTo>
                  <a:pt x="194066" y="95464"/>
                </a:lnTo>
                <a:lnTo>
                  <a:pt x="196349" y="92000"/>
                </a:lnTo>
                <a:lnTo>
                  <a:pt x="158833" y="92000"/>
                </a:lnTo>
                <a:lnTo>
                  <a:pt x="148258" y="87626"/>
                </a:lnTo>
                <a:lnTo>
                  <a:pt x="136713" y="76836"/>
                </a:lnTo>
                <a:lnTo>
                  <a:pt x="133049" y="65951"/>
                </a:lnTo>
                <a:lnTo>
                  <a:pt x="132366" y="49775"/>
                </a:lnTo>
                <a:lnTo>
                  <a:pt x="136072" y="37814"/>
                </a:lnTo>
                <a:lnTo>
                  <a:pt x="143798" y="26952"/>
                </a:lnTo>
                <a:lnTo>
                  <a:pt x="154278" y="20191"/>
                </a:lnTo>
                <a:lnTo>
                  <a:pt x="167538" y="18109"/>
                </a:lnTo>
                <a:lnTo>
                  <a:pt x="200188" y="18109"/>
                </a:lnTo>
                <a:lnTo>
                  <a:pt x="197062" y="14942"/>
                </a:lnTo>
                <a:lnTo>
                  <a:pt x="183681" y="5694"/>
                </a:lnTo>
                <a:lnTo>
                  <a:pt x="172016" y="2599"/>
                </a:lnTo>
                <a:lnTo>
                  <a:pt x="156518" y="1662"/>
                </a:lnTo>
                <a:close/>
              </a:path>
              <a:path w="218440" h="167640">
                <a:moveTo>
                  <a:pt x="200188" y="18109"/>
                </a:moveTo>
                <a:lnTo>
                  <a:pt x="167538" y="18109"/>
                </a:lnTo>
                <a:lnTo>
                  <a:pt x="178704" y="21555"/>
                </a:lnTo>
                <a:lnTo>
                  <a:pt x="189727" y="31172"/>
                </a:lnTo>
                <a:lnTo>
                  <a:pt x="194877" y="42277"/>
                </a:lnTo>
                <a:lnTo>
                  <a:pt x="196474" y="56054"/>
                </a:lnTo>
                <a:lnTo>
                  <a:pt x="195920" y="63004"/>
                </a:lnTo>
                <a:lnTo>
                  <a:pt x="192247" y="74791"/>
                </a:lnTo>
                <a:lnTo>
                  <a:pt x="184142" y="85740"/>
                </a:lnTo>
                <a:lnTo>
                  <a:pt x="173976" y="90769"/>
                </a:lnTo>
                <a:lnTo>
                  <a:pt x="158833" y="92000"/>
                </a:lnTo>
                <a:lnTo>
                  <a:pt x="196349" y="92000"/>
                </a:lnTo>
                <a:lnTo>
                  <a:pt x="198241" y="89130"/>
                </a:lnTo>
                <a:lnTo>
                  <a:pt x="217768" y="89130"/>
                </a:lnTo>
                <a:lnTo>
                  <a:pt x="217907" y="86902"/>
                </a:lnTo>
                <a:lnTo>
                  <a:pt x="214744" y="43454"/>
                </a:lnTo>
                <a:lnTo>
                  <a:pt x="205735" y="23729"/>
                </a:lnTo>
                <a:lnTo>
                  <a:pt x="200188" y="1810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7617" y="6742038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3105" y="0"/>
                </a:lnTo>
              </a:path>
            </a:pathLst>
          </a:custGeom>
          <a:ln w="21403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60273"/>
            <a:ext cx="8578850" cy="10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Fu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rvable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rvable):</a:t>
            </a:r>
            <a:r>
              <a:rPr sz="2400" spc="-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sensors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relev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aspect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at</a:t>
            </a:r>
            <a:r>
              <a:rPr sz="24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time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2520695"/>
            <a:ext cx="3200400" cy="285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7635" y="2767583"/>
            <a:ext cx="3867912" cy="236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9278" y="5714394"/>
            <a:ext cx="8314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ull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abl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rv</a:t>
            </a:r>
            <a:r>
              <a:rPr sz="2400" spc="-65" dirty="0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sz="2400" spc="-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6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22</a:t>
            </a:fld>
            <a:endParaRPr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75513"/>
            <a:ext cx="8185150" cy="1462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99000"/>
              </a:lnSpc>
              <a:buClr>
                <a:srgbClr val="FF0000"/>
              </a:buClr>
              <a:buFont typeface="Wingdings"/>
              <a:buChar char=""/>
              <a:tabLst>
                <a:tab pos="355600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eter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isti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stochas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-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complete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deter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curr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ecute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agent</a:t>
            </a:r>
            <a:r>
              <a:rPr sz="2400" spc="-5" dirty="0" smtClean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lang="en-US" sz="2400" spc="-5" dirty="0" smtClean="0">
                <a:solidFill>
                  <a:srgbClr val="00008F"/>
                </a:solidFill>
                <a:latin typeface="Arial"/>
                <a:cs typeface="Arial"/>
              </a:rPr>
              <a:t> (Stochastic: next state cannot be predicted with </a:t>
            </a:r>
            <a:r>
              <a:rPr lang="en-US" sz="2400" spc="-5" dirty="0" err="1" smtClean="0">
                <a:solidFill>
                  <a:srgbClr val="00008F"/>
                </a:solidFill>
                <a:latin typeface="Arial"/>
                <a:cs typeface="Arial"/>
              </a:rPr>
              <a:t>certainity</a:t>
            </a:r>
            <a:r>
              <a:rPr lang="en-US" sz="2400" spc="-5" dirty="0" smtClean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57800" y="2971800"/>
            <a:ext cx="3140963" cy="1758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25068" y="5418739"/>
            <a:ext cx="64573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400" spc="-229" dirty="0" smtClean="0">
                <a:solidFill>
                  <a:srgbClr val="FF0000"/>
                </a:solidFill>
                <a:latin typeface="Arial"/>
                <a:cs typeface="Arial"/>
              </a:rPr>
              <a:t>Chess</a:t>
            </a:r>
            <a:r>
              <a:rPr sz="2400" spc="30" dirty="0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ochas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23</a:t>
            </a:fld>
            <a:endParaRPr u="heavy" dirty="0"/>
          </a:p>
        </p:txBody>
      </p:sp>
      <p:sp>
        <p:nvSpPr>
          <p:cNvPr id="8" name="object 4"/>
          <p:cNvSpPr/>
          <p:nvPr/>
        </p:nvSpPr>
        <p:spPr>
          <a:xfrm>
            <a:off x="895541" y="2603754"/>
            <a:ext cx="3758184" cy="2494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3594">
              <a:lnSpc>
                <a:spcPts val="3329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020" y="960273"/>
            <a:ext cx="8502015" cy="1412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sequ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l):</a:t>
            </a:r>
            <a:r>
              <a:rPr sz="2400" spc="-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x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div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ded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nto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atomi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"ep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sodes"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(each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sode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cons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ists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-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then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ming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sing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cho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3240023"/>
            <a:ext cx="3140963" cy="1758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2931" y="5571139"/>
            <a:ext cx="56578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Robo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pi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equential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8200" y="2900172"/>
            <a:ext cx="3048000" cy="2189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24</a:t>
            </a:fld>
            <a:endParaRPr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761" y="941858"/>
            <a:ext cx="8205470" cy="143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  <a:tabLst>
                <a:tab pos="7767955" algn="l"/>
              </a:tabLst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(vs.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dynamic)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unch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think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semidyn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chan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ith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passa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time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nt's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perfo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mance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sco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does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651760"/>
            <a:ext cx="3758184" cy="2494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1595" y="5723539"/>
            <a:ext cx="50380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na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tati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2971800"/>
            <a:ext cx="3140964" cy="1758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25</a:t>
            </a:fld>
            <a:endParaRPr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492" y="1017811"/>
            <a:ext cx="8590280" cy="69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scr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2400" spc="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1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mber</a:t>
            </a:r>
            <a:r>
              <a:rPr sz="2400" spc="1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1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tin</a:t>
            </a:r>
            <a:r>
              <a:rPr sz="2400" spc="-2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clea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defi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percept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Define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ns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2667000"/>
            <a:ext cx="3758184" cy="2496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2819400"/>
            <a:ext cx="3537204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9110" y="5702810"/>
            <a:ext cx="81553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finit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nu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be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tin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tate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thu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sc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ete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110" y="6068323"/>
            <a:ext cx="410972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ho</a:t>
            </a:r>
            <a:r>
              <a:rPr sz="2400" spc="-3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9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766" y="134533"/>
            <a:ext cx="329057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2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9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60" dirty="0">
                <a:solidFill>
                  <a:srgbClr val="650065"/>
                </a:solidFill>
                <a:latin typeface="Arial"/>
                <a:cs typeface="Arial"/>
              </a:rPr>
              <a:t>p</a:t>
            </a:r>
            <a:r>
              <a:rPr sz="2800" b="1" spc="-5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3766" y="1263041"/>
            <a:ext cx="828992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Wingdings"/>
                <a:cs typeface="Wingdings"/>
              </a:rPr>
              <a:t>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ngl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(v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multiag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ent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-114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op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rating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itsel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in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2429255"/>
            <a:ext cx="2689859" cy="2715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400" y="2648711"/>
            <a:ext cx="3758184" cy="2496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450" y="5887524"/>
            <a:ext cx="736536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wo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ingl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gent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24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whil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he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ulti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2400" spc="-2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30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pc="-20" dirty="0"/>
              <a:t>E</a:t>
            </a:r>
            <a:r>
              <a:rPr spc="-30" dirty="0"/>
              <a:t>n</a:t>
            </a:r>
            <a:r>
              <a:rPr spc="-20" dirty="0"/>
              <a:t>vi</a:t>
            </a:r>
            <a:r>
              <a:rPr spc="-10" dirty="0"/>
              <a:t>r</a:t>
            </a:r>
            <a:r>
              <a:rPr spc="-20" dirty="0"/>
              <a:t>o</a:t>
            </a:r>
            <a:r>
              <a:rPr spc="-30" dirty="0"/>
              <a:t>n</a:t>
            </a:r>
            <a:r>
              <a:rPr spc="-25" dirty="0"/>
              <a:t>men</a:t>
            </a:r>
            <a:r>
              <a:rPr spc="-10" dirty="0"/>
              <a:t>t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1" y="4241963"/>
            <a:ext cx="8214359" cy="135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viro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ment</a:t>
            </a:r>
            <a:r>
              <a:rPr sz="24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type</a:t>
            </a:r>
            <a:r>
              <a:rPr sz="24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rge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termines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si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  <a:buClr>
                <a:srgbClr val="00008F"/>
              </a:buClr>
              <a:buFont typeface="Arial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marR="250190" indent="-342900">
              <a:lnSpc>
                <a:spcPts val="2300"/>
              </a:lnSpc>
              <a:buClr>
                <a:srgbClr val="00008F"/>
              </a:buClr>
              <a:buFont typeface="Arial"/>
              <a:buChar char="•"/>
              <a:tabLst>
                <a:tab pos="355600" algn="l"/>
                <a:tab pos="1956435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rld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(of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ourse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partia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obs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rvable,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stochas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sequenti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dynamic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contin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ti-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59" y="1143000"/>
            <a:ext cx="8645652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82091" y="1353149"/>
            <a:ext cx="6744970" cy="4399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32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viro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Rati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li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727710" indent="-715010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PEA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32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(Per</a:t>
            </a:r>
            <a:r>
              <a:rPr sz="32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ce</a:t>
            </a:r>
            <a:r>
              <a:rPr sz="32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marL="727075">
              <a:lnSpc>
                <a:spcPts val="3815"/>
              </a:lnSpc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3200" spc="-1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Actua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3200" spc="-2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s,</a:t>
            </a:r>
            <a:r>
              <a:rPr sz="3200" spc="-1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so</a:t>
            </a:r>
            <a:r>
              <a:rPr sz="32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s)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Enviro</a:t>
            </a:r>
            <a:r>
              <a:rPr sz="3200" spc="-3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32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32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08F"/>
                </a:solidFill>
                <a:latin typeface="Arial"/>
                <a:cs typeface="Arial"/>
              </a:rPr>
              <a:t>types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727710" indent="-715010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727710" algn="l"/>
              </a:tabLst>
            </a:pP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Ag</a:t>
            </a:r>
            <a:r>
              <a:rPr sz="3200" spc="-20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1A1A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</a:t>
            </a:r>
            <a:r>
              <a:rPr sz="3200" spc="40" dirty="0">
                <a:solidFill>
                  <a:srgbClr val="1A1A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typ</a:t>
            </a:r>
            <a:r>
              <a:rPr sz="3200" spc="-15" dirty="0">
                <a:solidFill>
                  <a:srgbClr val="1A1A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1A1A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5126735"/>
            <a:ext cx="2063495" cy="9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3</a:t>
            </a:fld>
            <a:endParaRPr u="heavy" dirty="0"/>
          </a:p>
        </p:txBody>
      </p:sp>
      <p:sp>
        <p:nvSpPr>
          <p:cNvPr id="2" name="object 2"/>
          <p:cNvSpPr txBox="1"/>
          <p:nvPr/>
        </p:nvSpPr>
        <p:spPr>
          <a:xfrm>
            <a:off x="532892" y="223433"/>
            <a:ext cx="122936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3618" y="899694"/>
            <a:ext cx="8004809" cy="484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318770">
              <a:lnSpc>
                <a:spcPct val="90000"/>
              </a:lnSpc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anyth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perce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its</a:t>
            </a:r>
            <a:r>
              <a:rPr sz="24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viro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ment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through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sors</a:t>
            </a:r>
            <a:r>
              <a:rPr sz="24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acti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upo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env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ronment</a:t>
            </a:r>
            <a:r>
              <a:rPr sz="24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3200">
              <a:latin typeface="Times New Roman"/>
              <a:cs typeface="Times New Roman"/>
            </a:endParaRPr>
          </a:p>
          <a:p>
            <a:pPr marL="24765">
              <a:lnSpc>
                <a:spcPts val="2745"/>
              </a:lnSpc>
            </a:pP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man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ars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orga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</a:t>
            </a:r>
            <a:r>
              <a:rPr sz="24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sors;</a:t>
            </a:r>
            <a:endParaRPr sz="2400">
              <a:latin typeface="Arial"/>
              <a:cs typeface="Arial"/>
            </a:endParaRPr>
          </a:p>
          <a:p>
            <a:pPr marL="24765">
              <a:lnSpc>
                <a:spcPts val="2745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ds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gs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mouth,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bo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part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24765">
              <a:lnSpc>
                <a:spcPts val="2745"/>
              </a:lnSpc>
            </a:pP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tic</a:t>
            </a:r>
            <a:r>
              <a:rPr sz="2400" u="heavy" spc="-25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amera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are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range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fin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  <a:p>
            <a:pPr marL="24765">
              <a:lnSpc>
                <a:spcPts val="2745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sensor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;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various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mot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for</a:t>
            </a:r>
            <a:r>
              <a:rPr sz="2400" spc="3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actuators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6900"/>
              </a:lnSpc>
            </a:pPr>
            <a:r>
              <a:rPr sz="2400" u="heavy" spc="-20" dirty="0">
                <a:solidFill>
                  <a:srgbClr val="00008F"/>
                </a:solidFill>
                <a:latin typeface="Arial"/>
                <a:cs typeface="Arial"/>
              </a:rPr>
              <a:t>Sof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tw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u="heavy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u="heavy" spc="-50" dirty="0">
                <a:solidFill>
                  <a:srgbClr val="00008F"/>
                </a:solid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00008F"/>
                </a:solidFill>
                <a:latin typeface="Arial"/>
                <a:cs typeface="Arial"/>
              </a:rPr>
              <a:t>agen</a:t>
            </a:r>
            <a:r>
              <a:rPr sz="2400" u="heavy" spc="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u="heavy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Sof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tw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computer</a:t>
            </a:r>
            <a:r>
              <a:rPr sz="24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progra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that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act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4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use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othe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progra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agreemen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ac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on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e's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lf.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2755">
              <a:lnSpc>
                <a:spcPts val="3329"/>
              </a:lnSpc>
            </a:pPr>
            <a:r>
              <a:rPr spc="-25" dirty="0"/>
              <a:t>Agen</a:t>
            </a:r>
            <a:r>
              <a:rPr spc="-10" dirty="0"/>
              <a:t>t</a:t>
            </a:r>
            <a:r>
              <a:rPr spc="20" dirty="0">
                <a:latin typeface="Times New Roman"/>
                <a:cs typeface="Times New Roman"/>
              </a:rPr>
              <a:t> </a:t>
            </a:r>
            <a:r>
              <a:rPr spc="-60" dirty="0"/>
              <a:t>T</a:t>
            </a:r>
            <a:r>
              <a:rPr spc="-90" dirty="0"/>
              <a:t>y</a:t>
            </a:r>
            <a:r>
              <a:rPr spc="-60" dirty="0"/>
              <a:t>p</a:t>
            </a:r>
            <a:r>
              <a:rPr spc="-55" dirty="0"/>
              <a:t>e</a:t>
            </a:r>
            <a:r>
              <a:rPr spc="-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292" y="909487"/>
            <a:ext cx="7688580" cy="5131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9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fiv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25" dirty="0">
                <a:solidFill>
                  <a:srgbClr val="00008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05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)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as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ty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es</a:t>
            </a:r>
            <a:r>
              <a:rPr sz="28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co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din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8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800" spc="-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1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rc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nt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ll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8F"/>
                </a:solidFill>
                <a:latin typeface="Arial"/>
                <a:cs typeface="Arial"/>
              </a:rPr>
              <a:t>and</a:t>
            </a:r>
            <a:r>
              <a:rPr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ity</a:t>
            </a:r>
            <a:r>
              <a:rPr sz="2800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cha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iro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nme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2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3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mple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reflex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Clr>
                <a:srgbClr val="00008F"/>
              </a:buClr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Mode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10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reflex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  <a:buClr>
                <a:srgbClr val="00008F"/>
              </a:buClr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Goa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"/>
              </a:spcBef>
              <a:buClr>
                <a:srgbClr val="00008F"/>
              </a:buClr>
              <a:buFont typeface="Arial"/>
              <a:buChar char="–"/>
            </a:pPr>
            <a:endParaRPr sz="320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y-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00008F"/>
                </a:solidFill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Clr>
                <a:srgbClr val="00008F"/>
              </a:buClr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946785" indent="-286385">
              <a:lnSpc>
                <a:spcPct val="100000"/>
              </a:lnSpc>
              <a:buClr>
                <a:srgbClr val="00008F"/>
              </a:buClr>
              <a:buFont typeface="Arial"/>
              <a:buChar char="–"/>
              <a:tabLst>
                <a:tab pos="947419" algn="l"/>
              </a:tabLst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Le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rning</a:t>
            </a:r>
            <a:r>
              <a:rPr sz="2400" spc="-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2514600"/>
            <a:ext cx="3927347" cy="3787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30</a:t>
            </a:fld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0690">
              <a:lnSpc>
                <a:spcPct val="100000"/>
              </a:lnSpc>
            </a:pPr>
            <a:r>
              <a:rPr spc="-20" dirty="0"/>
              <a:t>Simple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Ref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48821" y="1102909"/>
            <a:ext cx="8637905" cy="236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7405" marR="5080" indent="-342900">
              <a:lnSpc>
                <a:spcPct val="101099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selec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1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cu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precept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,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rin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precept</a:t>
            </a:r>
            <a:r>
              <a:rPr sz="28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hi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y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evio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8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).</a:t>
            </a:r>
            <a:endParaRPr sz="2800" dirty="0">
              <a:latin typeface="Arial"/>
              <a:cs typeface="Arial"/>
            </a:endParaRPr>
          </a:p>
          <a:p>
            <a:pPr marL="12700" indent="3282950">
              <a:lnSpc>
                <a:spcPct val="100000"/>
              </a:lnSpc>
              <a:spcBef>
                <a:spcPts val="135"/>
              </a:spcBef>
            </a:pP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2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happe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sz="28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2800" spc="-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y</a:t>
            </a:r>
            <a:endParaRPr sz="2800" dirty="0">
              <a:latin typeface="Calibri"/>
              <a:cs typeface="Calibri"/>
            </a:endParaRPr>
          </a:p>
          <a:p>
            <a:pPr marL="12700" marR="6676390">
              <a:lnSpc>
                <a:spcPct val="100000"/>
              </a:lnSpc>
              <a:spcBef>
                <a:spcPts val="1939"/>
              </a:spcBef>
            </a:pP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400" spc="-15" dirty="0" smtClean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400" spc="-110" dirty="0" smtClean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lang="en-US" sz="2400" smtClean="0">
                <a:solidFill>
                  <a:srgbClr val="0000E5"/>
                </a:solidFill>
                <a:latin typeface="Arial"/>
                <a:cs typeface="Arial"/>
              </a:rPr>
              <a:t>Poker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77311" y="2916935"/>
            <a:ext cx="5714999" cy="361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>
              <a:lnSpc>
                <a:spcPct val="100000"/>
              </a:lnSpc>
            </a:pPr>
            <a:r>
              <a:rPr spc="-20" dirty="0"/>
              <a:t>Simple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20" dirty="0"/>
              <a:t>Ref</a:t>
            </a:r>
            <a:r>
              <a:rPr spc="-5" dirty="0"/>
              <a:t>l</a:t>
            </a:r>
            <a:r>
              <a:rPr spc="-25" dirty="0"/>
              <a:t>e</a:t>
            </a:r>
            <a:r>
              <a:rPr spc="-20" dirty="0"/>
              <a:t>x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25" dirty="0"/>
              <a:t>Agents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57091" y="6561001"/>
            <a:ext cx="3473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9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spc="55" dirty="0">
                <a:solidFill>
                  <a:srgbClr val="7F7F7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818" y="1324778"/>
            <a:ext cx="8046084" cy="2985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185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y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lim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ted</a:t>
            </a:r>
            <a:r>
              <a:rPr sz="28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ell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  <a:p>
            <a:pPr marL="469900" marR="5080" indent="-457200">
              <a:lnSpc>
                <a:spcPts val="5040"/>
              </a:lnSpc>
              <a:spcBef>
                <a:spcPts val="135"/>
              </a:spcBef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3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Know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e/Pe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pt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1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28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ext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ate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330"/>
              </a:spcBef>
              <a:buClr>
                <a:srgbClr val="00007F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Op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ates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ally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Enviro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nm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nts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  <a:buClr>
                <a:srgbClr val="00007F"/>
              </a:buClr>
              <a:tabLst>
                <a:tab pos="469900" algn="l"/>
              </a:tabLst>
            </a:pPr>
            <a:r>
              <a:rPr lang="en-US" sz="2800" spc="-15" smtClean="0">
                <a:solidFill>
                  <a:srgbClr val="FF0000"/>
                </a:solidFill>
                <a:latin typeface="Arial"/>
                <a:cs typeface="Arial"/>
              </a:rPr>
              <a:t>       </a:t>
            </a:r>
            <a:r>
              <a:rPr sz="2800" spc="-15" smtClean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800" spc="-5" smtClean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800" spc="-15" smtClean="0">
                <a:solidFill>
                  <a:srgbClr val="FF0000"/>
                </a:solidFill>
                <a:latin typeface="Arial"/>
                <a:cs typeface="Arial"/>
              </a:rPr>
              <a:t>init</a:t>
            </a:r>
            <a:r>
              <a:rPr sz="2800" spc="-2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75" smtClean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lo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ps</a:t>
            </a:r>
            <a:r>
              <a:rPr sz="2800" spc="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avoid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le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0954" y="172633"/>
            <a:ext cx="46475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l-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bas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12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Re</a:t>
            </a:r>
            <a:r>
              <a:rPr sz="2800" b="1" spc="-5" dirty="0">
                <a:solidFill>
                  <a:srgbClr val="650065"/>
                </a:solidFill>
                <a:latin typeface="Arial"/>
                <a:cs typeface="Arial"/>
              </a:rPr>
              <a:t>f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lex</a:t>
            </a:r>
            <a:r>
              <a:rPr sz="2800" b="1" spc="-114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73601" y="6702135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16509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14365" y="6473823"/>
            <a:ext cx="29400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55" dirty="0">
                <a:solidFill>
                  <a:srgbClr val="7F7F7F"/>
                </a:solidFill>
                <a:latin typeface="Arial"/>
                <a:cs typeface="Arial"/>
              </a:rPr>
              <a:t>31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330" y="920537"/>
            <a:ext cx="8515350" cy="256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3535">
              <a:lnSpc>
                <a:spcPct val="101099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1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its</a:t>
            </a:r>
            <a:r>
              <a:rPr sz="28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ase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ef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con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ule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Depe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114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state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worl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,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di</a:t>
            </a:r>
            <a:r>
              <a:rPr sz="2800" spc="-5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fe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ctio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ns</a:t>
            </a:r>
            <a:endParaRPr sz="2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40"/>
              </a:spcBef>
            </a:pP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are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appropriate.</a:t>
            </a:r>
            <a:endParaRPr sz="2800">
              <a:latin typeface="Arial"/>
              <a:cs typeface="Arial"/>
            </a:endParaRPr>
          </a:p>
          <a:p>
            <a:pPr marL="355600" marR="10160" indent="-343535">
              <a:lnSpc>
                <a:spcPct val="101099"/>
              </a:lnSpc>
              <a:spcBef>
                <a:spcPts val="95"/>
              </a:spcBef>
            </a:pP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State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is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ated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rms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ch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fro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m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ta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92" y="4827426"/>
            <a:ext cx="2632710" cy="1492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400" spc="-5" dirty="0" err="1" smtClean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lang="en-US" sz="2400" spc="-15" dirty="0" err="1">
                <a:solidFill>
                  <a:srgbClr val="0000E5"/>
                </a:solidFill>
                <a:latin typeface="Arial"/>
                <a:cs typeface="Arial"/>
              </a:rPr>
              <a:t>:</a:t>
            </a:r>
            <a:r>
              <a:rPr sz="2400" spc="-20" dirty="0" err="1" smtClean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70" dirty="0" smtClean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oomba</a:t>
            </a:r>
            <a:r>
              <a:rPr sz="24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ot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,</a:t>
            </a:r>
            <a:r>
              <a:rPr sz="2400" spc="4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telep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one</a:t>
            </a:r>
            <a:r>
              <a:rPr sz="24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op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rato</a:t>
            </a:r>
            <a:r>
              <a:rPr sz="2400" spc="5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/</a:t>
            </a:r>
            <a:r>
              <a:rPr sz="2400" spc="-2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nsw</a:t>
            </a:r>
            <a:r>
              <a:rPr sz="24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ring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092" y="6305770"/>
            <a:ext cx="124714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E5"/>
                </a:solidFill>
                <a:latin typeface="Arial"/>
                <a:cs typeface="Arial"/>
              </a:rPr>
              <a:t>mach</a:t>
            </a:r>
            <a:r>
              <a:rPr sz="2400" spc="-15" dirty="0">
                <a:solidFill>
                  <a:srgbClr val="0000E5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0000E5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51859" y="3262884"/>
            <a:ext cx="5209032" cy="3413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G</a:t>
            </a:r>
            <a:r>
              <a:rPr spc="-35" dirty="0"/>
              <a:t>o</a:t>
            </a:r>
            <a:r>
              <a:rPr spc="-25" dirty="0"/>
              <a:t>a</a:t>
            </a:r>
            <a:r>
              <a:rPr spc="-5" dirty="0"/>
              <a:t>l</a:t>
            </a:r>
            <a:r>
              <a:rPr spc="-15" dirty="0"/>
              <a:t>-based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spc="-35" dirty="0"/>
              <a:t>g</a:t>
            </a:r>
            <a:r>
              <a:rPr spc="-20" dirty="0"/>
              <a:t>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9065" y="1004491"/>
            <a:ext cx="8736330" cy="232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ag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es</a:t>
            </a:r>
            <a:r>
              <a:rPr sz="28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its</a:t>
            </a:r>
            <a:r>
              <a:rPr sz="28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ti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s)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kn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ow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goal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 marL="12700" marR="1053465">
              <a:lnSpc>
                <a:spcPct val="151700"/>
              </a:lnSpc>
              <a:spcBef>
                <a:spcPts val="40"/>
              </a:spcBef>
            </a:pP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nts</a:t>
            </a:r>
            <a:r>
              <a:rPr sz="28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ave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800" spc="114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goa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r>
              <a:rPr sz="28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In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ol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co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id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era</a:t>
            </a:r>
            <a:r>
              <a:rPr sz="28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00007F"/>
                </a:solidFill>
                <a:latin typeface="Arial"/>
                <a:cs typeface="Arial"/>
              </a:rPr>
              <a:t>ion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800" spc="8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8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evio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800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utu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28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992" y="5320172"/>
            <a:ext cx="21932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 err="1" smtClean="0">
                <a:solidFill>
                  <a:srgbClr val="0000E5"/>
                </a:solidFill>
                <a:latin typeface="Arial"/>
                <a:cs typeface="Arial"/>
              </a:rPr>
              <a:t>e.g.</a:t>
            </a:r>
            <a:r>
              <a:rPr sz="2000" dirty="0" err="1" smtClean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50" dirty="0" smtClean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GPS</a:t>
            </a:r>
            <a:r>
              <a:rPr sz="2000" spc="-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syst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finding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5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p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th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ai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2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5600" y="2766060"/>
            <a:ext cx="5638800" cy="3706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5292" y="237791"/>
            <a:ext cx="344233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Utili</a:t>
            </a:r>
            <a:r>
              <a:rPr sz="2800" b="1" dirty="0">
                <a:solidFill>
                  <a:srgbClr val="650065"/>
                </a:solidFill>
                <a:latin typeface="Arial"/>
                <a:cs typeface="Arial"/>
              </a:rPr>
              <a:t>t</a:t>
            </a:r>
            <a:r>
              <a:rPr sz="2800" b="1" spc="-50" dirty="0">
                <a:solidFill>
                  <a:srgbClr val="650065"/>
                </a:solidFill>
                <a:latin typeface="Arial"/>
                <a:cs typeface="Arial"/>
              </a:rPr>
              <a:t>y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-based</a:t>
            </a:r>
            <a:r>
              <a:rPr sz="2800" b="1" spc="-5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35" dirty="0">
                <a:solidFill>
                  <a:srgbClr val="650065"/>
                </a:solidFill>
                <a:latin typeface="Arial"/>
                <a:cs typeface="Arial"/>
              </a:rPr>
              <a:t>g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082" y="843306"/>
            <a:ext cx="7620000" cy="1963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009650" indent="-342900">
              <a:lnSpc>
                <a:spcPct val="150000"/>
              </a:lnSpc>
            </a:pP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4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deci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9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it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action(s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)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bas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uti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iti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es/</a:t>
            </a:r>
            <a:r>
              <a:rPr sz="24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prefe</a:t>
            </a:r>
            <a:r>
              <a:rPr sz="24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enc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354965" marR="5080" indent="-342900">
              <a:lnSpc>
                <a:spcPct val="15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til</a:t>
            </a:r>
            <a:r>
              <a:rPr sz="2400" spc="-1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ty</a:t>
            </a:r>
            <a:r>
              <a:rPr sz="24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function</a:t>
            </a:r>
            <a:r>
              <a:rPr sz="24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ci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spc="9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ic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4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rld</a:t>
            </a:r>
            <a:r>
              <a:rPr sz="2400" spc="1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7F"/>
                </a:solidFill>
                <a:latin typeface="Arial"/>
                <a:cs typeface="Arial"/>
              </a:rPr>
              <a:t>sta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4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7F"/>
                </a:solidFill>
                <a:latin typeface="Arial"/>
                <a:cs typeface="Arial"/>
              </a:rPr>
              <a:t>(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Op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timal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400" spc="-2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)</a:t>
            </a:r>
            <a:r>
              <a:rPr sz="2400" spc="7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is</a:t>
            </a:r>
            <a:r>
              <a:rPr sz="2400" spc="-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bette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400" spc="7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for</a:t>
            </a:r>
            <a:r>
              <a:rPr sz="24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7F"/>
                </a:solidFill>
                <a:latin typeface="Arial"/>
                <a:cs typeface="Arial"/>
              </a:rPr>
              <a:t>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8450" y="4613670"/>
            <a:ext cx="2076450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000" spc="-5" dirty="0" smtClean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000" spc="-110" dirty="0" smtClean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-6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GPS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syst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m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finding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hor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t/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fa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t/</a:t>
            </a:r>
            <a:r>
              <a:rPr sz="2000" spc="-10" dirty="0">
                <a:solidFill>
                  <a:srgbClr val="0000E5"/>
                </a:solidFill>
                <a:latin typeface="Arial"/>
                <a:cs typeface="Arial"/>
              </a:rPr>
              <a:t>sa</a:t>
            </a:r>
            <a:r>
              <a:rPr sz="2000" spc="-1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fer</a:t>
            </a:r>
            <a:r>
              <a:rPr sz="2000" spc="1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pat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h</a:t>
            </a:r>
            <a:r>
              <a:rPr sz="2000" spc="1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to</a:t>
            </a:r>
            <a:r>
              <a:rPr sz="2000" spc="2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r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ta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in</a:t>
            </a:r>
            <a:r>
              <a:rPr sz="2000" spc="-5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E5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ti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</a:t>
            </a:r>
            <a:r>
              <a:rPr sz="2000" spc="-20" dirty="0">
                <a:solidFill>
                  <a:srgbClr val="0000E5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i</a:t>
            </a:r>
            <a:r>
              <a:rPr sz="2000" spc="-15" dirty="0">
                <a:solidFill>
                  <a:srgbClr val="0000E5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n.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68751" y="2753867"/>
            <a:ext cx="5715000" cy="3695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746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0" y="0"/>
                </a:moveTo>
                <a:lnTo>
                  <a:pt x="359663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34271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107" y="114300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07" y="114300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07" y="6716268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5">
                <a:moveTo>
                  <a:pt x="35961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07" y="6356603"/>
            <a:ext cx="0" cy="360045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359616"/>
                </a:moveTo>
                <a:lnTo>
                  <a:pt x="0" y="0"/>
                </a:lnTo>
              </a:path>
            </a:pathLst>
          </a:custGeom>
          <a:ln w="3175">
            <a:solidFill>
              <a:srgbClr val="FAC0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4462" y="132628"/>
            <a:ext cx="28047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Lea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ning</a:t>
            </a:r>
            <a:r>
              <a:rPr sz="2800" b="1" spc="-10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3201923"/>
            <a:ext cx="5017008" cy="3514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1122" y="734452"/>
            <a:ext cx="7766684" cy="3838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ada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ts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it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tion(s)</a:t>
            </a:r>
            <a:r>
              <a:rPr sz="2000" spc="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feedback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onl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2000" spc="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rs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).</a:t>
            </a:r>
            <a:endParaRPr sz="2000" dirty="0">
              <a:latin typeface="Arial"/>
              <a:cs typeface="Arial"/>
            </a:endParaRPr>
          </a:p>
          <a:p>
            <a:pPr marL="355600" marR="212725" indent="-342900">
              <a:lnSpc>
                <a:spcPct val="101000"/>
              </a:lnSpc>
              <a:spcBef>
                <a:spcPts val="9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res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on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ibl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1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for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mak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improvement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2000" spc="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pa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event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354965" marR="5080" indent="-342900">
              <a:lnSpc>
                <a:spcPct val="101000"/>
              </a:lnSpc>
              <a:spcBef>
                <a:spcPts val="100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Performance</a:t>
            </a:r>
            <a:r>
              <a:rPr sz="20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me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ha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p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ide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entir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age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t.</a:t>
            </a:r>
            <a:r>
              <a:rPr sz="2000" spc="-1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22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k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pt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then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de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ide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ctions.</a:t>
            </a:r>
            <a:endParaRPr sz="2000" dirty="0">
              <a:latin typeface="Arial"/>
              <a:cs typeface="Arial"/>
            </a:endParaRPr>
          </a:p>
          <a:p>
            <a:pPr marL="355600" marR="69850" indent="-342900">
              <a:lnSpc>
                <a:spcPct val="101000"/>
              </a:lnSpc>
              <a:spcBef>
                <a:spcPts val="105"/>
              </a:spcBef>
            </a:pP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sz="2000" spc="-1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0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give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lea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nin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feedback</a:t>
            </a:r>
            <a:r>
              <a:rPr sz="2000" spc="2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ho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the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pe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r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forma</a:t>
            </a:r>
            <a:r>
              <a:rPr sz="2000" spc="-15" dirty="0">
                <a:solidFill>
                  <a:srgbClr val="00007F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ce</a:t>
            </a:r>
            <a:r>
              <a:rPr sz="200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elemen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doin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g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f</a:t>
            </a:r>
            <a:r>
              <a:rPr sz="2000" spc="5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nee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modified.</a:t>
            </a:r>
            <a:endParaRPr sz="2000" dirty="0">
              <a:latin typeface="Arial"/>
              <a:cs typeface="Arial"/>
            </a:endParaRPr>
          </a:p>
          <a:p>
            <a:pPr marL="355600" marR="976630" indent="-342900">
              <a:lnSpc>
                <a:spcPct val="101000"/>
              </a:lnSpc>
              <a:spcBef>
                <a:spcPts val="95"/>
              </a:spcBef>
            </a:pP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0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gen</a:t>
            </a:r>
            <a:r>
              <a:rPr sz="2000" spc="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FF0000"/>
                </a:solidFill>
                <a:latin typeface="Arial"/>
                <a:cs typeface="Arial"/>
              </a:rPr>
              <a:t>rator</a:t>
            </a:r>
            <a:r>
              <a:rPr sz="20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-</a:t>
            </a:r>
            <a:r>
              <a:rPr sz="2000" spc="4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u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gge</a:t>
            </a:r>
            <a:r>
              <a:rPr sz="2000" spc="10" dirty="0">
                <a:solidFill>
                  <a:srgbClr val="00007F"/>
                </a:solidFill>
                <a:latin typeface="Arial"/>
                <a:cs typeface="Arial"/>
              </a:rPr>
              <a:t>s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ts</a:t>
            </a:r>
            <a:r>
              <a:rPr sz="2000" spc="1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tions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that</a:t>
            </a:r>
            <a:r>
              <a:rPr sz="2000" spc="3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lea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d</a:t>
            </a:r>
            <a:r>
              <a:rPr sz="2000" spc="4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to</a:t>
            </a:r>
            <a:r>
              <a:rPr sz="2000" spc="3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ne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w</a:t>
            </a:r>
            <a:r>
              <a:rPr sz="2000" spc="60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and</a:t>
            </a:r>
            <a:r>
              <a:rPr sz="2000" spc="-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informati</a:t>
            </a:r>
            <a:r>
              <a:rPr sz="2000" spc="-10" dirty="0">
                <a:solidFill>
                  <a:srgbClr val="00007F"/>
                </a:solidFill>
                <a:latin typeface="Arial"/>
                <a:cs typeface="Arial"/>
              </a:rPr>
              <a:t>v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spc="25" dirty="0">
                <a:solidFill>
                  <a:srgbClr val="00007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7F"/>
                </a:solidFill>
                <a:latin typeface="Arial"/>
                <a:cs typeface="Arial"/>
              </a:rPr>
              <a:t>experie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nc</a:t>
            </a:r>
            <a:r>
              <a:rPr sz="2000" spc="5" dirty="0">
                <a:solidFill>
                  <a:srgbClr val="00007F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007F"/>
                </a:solidFill>
                <a:latin typeface="Arial"/>
                <a:cs typeface="Arial"/>
              </a:rPr>
              <a:t>s.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</a:pP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e.g</a:t>
            </a:r>
            <a:r>
              <a:rPr sz="2000" spc="-10" dirty="0" smtClean="0">
                <a:solidFill>
                  <a:srgbClr val="0000E5"/>
                </a:solidFill>
                <a:latin typeface="Arial"/>
                <a:cs typeface="Arial"/>
              </a:rPr>
              <a:t>.</a:t>
            </a:r>
            <a:r>
              <a:rPr sz="2000" spc="-5" dirty="0" smtClean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huma</a:t>
            </a:r>
            <a:r>
              <a:rPr sz="2000" dirty="0">
                <a:solidFill>
                  <a:srgbClr val="0000E5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0000E5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0E5"/>
                </a:solidFill>
                <a:latin typeface="Arial"/>
                <a:cs typeface="Arial"/>
              </a:rPr>
              <a:t>agent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 </a:t>
            </a:r>
            <a:fld id="{81D60167-4931-47E6-BA6A-407CBD079E47}" type="slidenum">
              <a:rPr dirty="0"/>
              <a:t>36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932498"/>
            <a:ext cx="8475980" cy="40318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Intelligent Agents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IA Behavior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IA Structure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Environment types</a:t>
            </a:r>
          </a:p>
          <a:p>
            <a:pPr marL="342900" indent="-342900">
              <a:lnSpc>
                <a:spcPct val="200000"/>
              </a:lnSpc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2400" b="1" dirty="0">
                <a:solidFill>
                  <a:schemeClr val="tx2"/>
                </a:solidFill>
              </a:rPr>
              <a:t>Agent Types: </a:t>
            </a:r>
            <a:r>
              <a:rPr lang="en-US" altLang="en-US" sz="2400" dirty="0">
                <a:solidFill>
                  <a:schemeClr val="tx2"/>
                </a:solidFill>
              </a:rPr>
              <a:t>Reflex, state-based, goal-based, utility-based</a:t>
            </a:r>
          </a:p>
          <a:p>
            <a:pPr marL="355600" indent="-342900">
              <a:lnSpc>
                <a:spcPct val="100000"/>
              </a:lnSpc>
              <a:buClr>
                <a:srgbClr val="00007F"/>
              </a:buClr>
              <a:buFont typeface="Arial"/>
              <a:buChar char="•"/>
              <a:tabLst>
                <a:tab pos="355600" algn="l"/>
              </a:tabLst>
            </a:pPr>
            <a:endParaRPr sz="22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56079"/>
            <a:ext cx="1644014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9"/>
              </a:lnSpc>
            </a:pP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r>
              <a:rPr sz="2800" b="1" spc="-35" dirty="0">
                <a:solidFill>
                  <a:srgbClr val="650065"/>
                </a:solidFill>
                <a:latin typeface="Arial"/>
                <a:cs typeface="Arial"/>
              </a:rPr>
              <a:t>u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mmary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261" y="224449"/>
            <a:ext cx="44272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s</a:t>
            </a:r>
            <a:r>
              <a:rPr sz="2800" b="1" spc="10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d</a:t>
            </a:r>
            <a:r>
              <a:rPr sz="2800" b="1" spc="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vi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o</a:t>
            </a:r>
            <a:r>
              <a:rPr sz="2800" b="1" spc="-30" dirty="0">
                <a:solidFill>
                  <a:srgbClr val="650065"/>
                </a:solidFill>
                <a:latin typeface="Arial"/>
                <a:cs typeface="Arial"/>
              </a:rPr>
              <a:t>n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1255" y="3717064"/>
            <a:ext cx="7852409" cy="2456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function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maps</a:t>
            </a:r>
            <a:r>
              <a:rPr sz="24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ro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spc="2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percep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istor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s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actions:</a:t>
            </a:r>
            <a:endParaRPr sz="2400">
              <a:latin typeface="Arial"/>
              <a:cs typeface="Arial"/>
            </a:endParaRPr>
          </a:p>
          <a:p>
            <a:pPr marL="487045" algn="ctr">
              <a:lnSpc>
                <a:spcPct val="100000"/>
              </a:lnSpc>
              <a:spcBef>
                <a:spcPts val="210"/>
              </a:spcBef>
            </a:pP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[</a:t>
            </a:r>
            <a:r>
              <a:rPr sz="28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:</a:t>
            </a:r>
            <a:r>
              <a:rPr sz="28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25" dirty="0">
                <a:solidFill>
                  <a:srgbClr val="00008F"/>
                </a:solidFill>
                <a:latin typeface="Trebuchet MS"/>
                <a:cs typeface="Trebuchet MS"/>
              </a:rPr>
              <a:t>P</a:t>
            </a:r>
            <a:r>
              <a:rPr sz="2800" spc="-15" dirty="0">
                <a:solidFill>
                  <a:srgbClr val="00008F"/>
                </a:solidFill>
                <a:latin typeface="Trebuchet MS"/>
                <a:cs typeface="Trebuchet MS"/>
              </a:rPr>
              <a:t>*</a:t>
            </a:r>
            <a:r>
              <a:rPr sz="2800" spc="2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00008F"/>
                </a:solidFill>
                <a:latin typeface="Wingdings"/>
                <a:cs typeface="Wingdings"/>
              </a:rPr>
              <a:t></a:t>
            </a:r>
            <a:r>
              <a:rPr sz="2800" spc="-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800" spc="10" dirty="0">
                <a:solidFill>
                  <a:srgbClr val="00008F"/>
                </a:solidFill>
                <a:latin typeface="Trebuchet MS"/>
                <a:cs typeface="Trebuchet MS"/>
              </a:rPr>
              <a:t>A</a:t>
            </a:r>
            <a:r>
              <a:rPr sz="2800" spc="-10" dirty="0">
                <a:solidFill>
                  <a:srgbClr val="00008F"/>
                </a:solidFill>
                <a:latin typeface="Arial"/>
                <a:cs typeface="Arial"/>
              </a:rPr>
              <a:t>]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00">
              <a:latin typeface="Times New Roman"/>
              <a:cs typeface="Times New Roman"/>
            </a:endParaRPr>
          </a:p>
          <a:p>
            <a:pPr marL="12700" marR="436245">
              <a:lnSpc>
                <a:spcPts val="2800"/>
              </a:lnSpc>
            </a:pP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agen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prog</a:t>
            </a:r>
            <a:r>
              <a:rPr sz="2400" spc="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40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runs</a:t>
            </a:r>
            <a:r>
              <a:rPr sz="2400" spc="5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3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phys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cal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architectur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produc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5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=</a:t>
            </a:r>
            <a:r>
              <a:rPr sz="2400" spc="-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Arc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itectu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+</a:t>
            </a:r>
            <a:r>
              <a:rPr sz="2400" spc="-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Pro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ram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7800" y="914400"/>
            <a:ext cx="5943600" cy="2555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4</a:t>
            </a:fld>
            <a:endParaRPr u="heav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94456"/>
            <a:ext cx="2209800" cy="2182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88217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environment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82296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8" y="1066800"/>
            <a:ext cx="8229600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23467-EB37-4EF8-964B-595EB6726308}"/>
              </a:ext>
            </a:extLst>
          </p:cNvPr>
          <p:cNvSpPr txBox="1"/>
          <p:nvPr/>
        </p:nvSpPr>
        <p:spPr>
          <a:xfrm>
            <a:off x="457200" y="3048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Robotic Agent</a:t>
            </a:r>
          </a:p>
        </p:txBody>
      </p:sp>
    </p:spTree>
    <p:extLst>
      <p:ext uri="{BB962C8B-B14F-4D97-AF65-F5344CB8AC3E}">
        <p14:creationId xmlns:p14="http://schemas.microsoft.com/office/powerpoint/2010/main" val="26110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B77FB-B328-458F-997F-737ADCA6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0" y="295195"/>
            <a:ext cx="8665859" cy="430887"/>
          </a:xfrm>
        </p:spPr>
        <p:txBody>
          <a:bodyPr/>
          <a:lstStyle/>
          <a:p>
            <a:r>
              <a:rPr lang="en-US" dirty="0"/>
              <a:t>Software Agent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3864FA-BF3F-47E8-AFE5-33F0E01D7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3" y="914400"/>
            <a:ext cx="2990850" cy="518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05675C-ADA4-4537-99D6-43117A54C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7" y="762000"/>
            <a:ext cx="3505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lang="en-US" spc="-40"/>
              <a:t>V</a:t>
            </a:r>
            <a:r>
              <a:rPr lang="en-US" spc="-25"/>
              <a:t>a</a:t>
            </a:r>
            <a:r>
              <a:rPr lang="en-US" spc="-35"/>
              <a:t>c</a:t>
            </a:r>
            <a:r>
              <a:rPr lang="en-US" spc="-40"/>
              <a:t>uu</a:t>
            </a:r>
            <a:r>
              <a:rPr lang="en-US" spc="-30"/>
              <a:t>m-</a:t>
            </a:r>
            <a:r>
              <a:rPr lang="en-US" spc="-25"/>
              <a:t>c</a:t>
            </a:r>
            <a:r>
              <a:rPr lang="en-US" spc="-30"/>
              <a:t>l</a:t>
            </a:r>
            <a:r>
              <a:rPr lang="en-US" spc="-25"/>
              <a:t>e</a:t>
            </a:r>
            <a:r>
              <a:rPr lang="en-US" spc="-35"/>
              <a:t>a</a:t>
            </a:r>
            <a:r>
              <a:rPr lang="en-US" spc="-20"/>
              <a:t>n</a:t>
            </a:r>
            <a:r>
              <a:rPr lang="en-US" spc="-35"/>
              <a:t>e</a:t>
            </a:r>
            <a:r>
              <a:rPr lang="en-US" spc="-15"/>
              <a:t>r</a:t>
            </a:r>
            <a:r>
              <a:rPr lang="en-US" spc="40">
                <a:latin typeface="Times New Roman"/>
                <a:cs typeface="Times New Roman"/>
              </a:rPr>
              <a:t> </a:t>
            </a:r>
            <a:r>
              <a:rPr lang="en-US" spc="-15"/>
              <a:t>world</a:t>
            </a:r>
            <a:endParaRPr lang="en-US"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21261" y="3814996"/>
            <a:ext cx="7330440" cy="151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Per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p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ts: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loc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ati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d</a:t>
            </a:r>
            <a:r>
              <a:rPr lang="en-US" sz="28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c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nten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ts,</a:t>
            </a:r>
            <a:r>
              <a:rPr lang="en-US" sz="2800" spc="7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e.g</a:t>
            </a:r>
            <a:r>
              <a:rPr lang="en-US" sz="2800" spc="-5" dirty="0">
                <a:solidFill>
                  <a:srgbClr val="00008F"/>
                </a:solidFill>
                <a:latin typeface="Arial"/>
                <a:cs typeface="Arial"/>
              </a:rPr>
              <a:t>.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9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[A,</a:t>
            </a:r>
            <a:r>
              <a:rPr lang="en-US" sz="2800" spc="-4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spc="-20" dirty="0">
                <a:solidFill>
                  <a:srgbClr val="00008F"/>
                </a:solidFill>
                <a:latin typeface="Arial"/>
                <a:cs typeface="Arial"/>
              </a:rPr>
              <a:t>Dirt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]</a:t>
            </a: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lang="en-US" sz="2800" spc="-15" dirty="0">
                <a:solidFill>
                  <a:srgbClr val="00008F"/>
                </a:solidFill>
                <a:latin typeface="Arial"/>
                <a:cs typeface="Arial"/>
              </a:rPr>
              <a:t>Actio</a:t>
            </a:r>
            <a:r>
              <a:rPr lang="en-US" sz="2800" spc="-25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s:</a:t>
            </a:r>
            <a:r>
              <a:rPr lang="en-US"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5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lang="en-US" sz="2800" i="1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lang="en-US" sz="2800" i="1" spc="-5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7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Rig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ht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8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Suc</a:t>
            </a:r>
            <a:r>
              <a:rPr lang="en-US" sz="2800" i="1" spc="-5" dirty="0">
                <a:solidFill>
                  <a:srgbClr val="00008F"/>
                </a:solidFill>
                <a:latin typeface="Arial"/>
                <a:cs typeface="Arial"/>
              </a:rPr>
              <a:t>k</a:t>
            </a:r>
            <a:r>
              <a:rPr lang="en-US" sz="2800" spc="-10" dirty="0">
                <a:solidFill>
                  <a:srgbClr val="00008F"/>
                </a:solidFill>
                <a:latin typeface="Arial"/>
                <a:cs typeface="Arial"/>
              </a:rPr>
              <a:t>,</a:t>
            </a:r>
            <a:r>
              <a:rPr lang="en-US" sz="2800" spc="-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-25" dirty="0">
                <a:solidFill>
                  <a:srgbClr val="00008F"/>
                </a:solidFill>
                <a:latin typeface="Arial"/>
                <a:cs typeface="Arial"/>
              </a:rPr>
              <a:t>Do N</a:t>
            </a:r>
            <a:r>
              <a:rPr lang="en-US" sz="2800" i="1" spc="-10" dirty="0">
                <a:solidFill>
                  <a:srgbClr val="00008F"/>
                </a:solidFill>
                <a:latin typeface="Arial"/>
                <a:cs typeface="Arial"/>
              </a:rPr>
              <a:t>ot</a:t>
            </a:r>
            <a:r>
              <a:rPr lang="en-US" sz="2800" i="1" spc="-15" dirty="0">
                <a:solidFill>
                  <a:srgbClr val="00008F"/>
                </a:solidFill>
                <a:latin typeface="Arial"/>
                <a:cs typeface="Arial"/>
              </a:rPr>
              <a:t>hin</a:t>
            </a:r>
            <a:r>
              <a:rPr lang="en-US" sz="2800" i="1" spc="-20" dirty="0">
                <a:solidFill>
                  <a:srgbClr val="00008F"/>
                </a:solidFill>
                <a:latin typeface="Arial"/>
                <a:cs typeface="Arial"/>
              </a:rPr>
              <a:t>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0" y="876300"/>
            <a:ext cx="51816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u="heavy" spc="-85"/>
              <a:t> </a:t>
            </a:r>
            <a:fld id="{81D60167-4931-47E6-BA6A-407CBD079E47}" type="slidenum">
              <a:rPr u="heavy" smtClean="0"/>
              <a:t>7</a:t>
            </a:fld>
            <a:endParaRPr u="heav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E04B0-84F6-471F-9CAD-61F2065E4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62" y="981075"/>
            <a:ext cx="5181599" cy="2676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6692" y="14137"/>
            <a:ext cx="41363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v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a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cuu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m-</a:t>
            </a:r>
            <a:r>
              <a:rPr sz="2800" b="1" spc="-20" dirty="0">
                <a:solidFill>
                  <a:srgbClr val="650065"/>
                </a:solidFill>
                <a:latin typeface="Arial"/>
                <a:cs typeface="Arial"/>
              </a:rPr>
              <a:t>cl</a:t>
            </a:r>
            <a:r>
              <a:rPr sz="2800" b="1" spc="-10" dirty="0">
                <a:solidFill>
                  <a:srgbClr val="650065"/>
                </a:solidFill>
                <a:latin typeface="Arial"/>
                <a:cs typeface="Arial"/>
              </a:rPr>
              <a:t>e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ane</a:t>
            </a:r>
            <a:r>
              <a:rPr sz="2800" b="1" spc="-15" dirty="0">
                <a:solidFill>
                  <a:srgbClr val="650065"/>
                </a:solidFill>
                <a:latin typeface="Arial"/>
                <a:cs typeface="Arial"/>
              </a:rPr>
              <a:t>r</a:t>
            </a:r>
            <a:r>
              <a:rPr sz="2800" b="1" spc="-265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650065"/>
                </a:solidFill>
                <a:latin typeface="Arial"/>
                <a:cs typeface="Arial"/>
              </a:rPr>
              <a:t>Agent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658" y="2837087"/>
            <a:ext cx="7277734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ati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0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age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</a:t>
            </a:r>
            <a:r>
              <a:rPr sz="2400" spc="8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functi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the</a:t>
            </a:r>
            <a:r>
              <a:rPr sz="2400" spc="45" dirty="0">
                <a:solidFill>
                  <a:srgbClr val="00008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vac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u</a:t>
            </a:r>
            <a:r>
              <a:rPr sz="2400" spc="5" dirty="0">
                <a:solidFill>
                  <a:srgbClr val="00008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00008F"/>
                </a:solidFill>
                <a:latin typeface="Arial"/>
                <a:cs typeface="Arial"/>
              </a:rPr>
              <a:t>-cl</a:t>
            </a:r>
            <a:r>
              <a:rPr sz="2400" spc="-15" dirty="0">
                <a:solidFill>
                  <a:srgbClr val="00008F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0008F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0008F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3311" y="3233927"/>
            <a:ext cx="6284976" cy="2100072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4355" y="5410200"/>
            <a:ext cx="6284976" cy="1447800"/>
          </a:xfrm>
          <a:prstGeom prst="rect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u="heavy" spc="-85" dirty="0"/>
              <a:t> </a:t>
            </a:r>
            <a:fld id="{81D60167-4931-47E6-BA6A-407CBD079E47}" type="slidenum">
              <a:rPr u="heavy" dirty="0"/>
              <a:t>8</a:t>
            </a:fld>
            <a:endParaRPr u="heavy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A1D5B1-6F7C-4F73-B8F1-041971627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76798"/>
            <a:ext cx="4447413" cy="1890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20" dirty="0"/>
              <a:t>e</a:t>
            </a:r>
            <a:r>
              <a:rPr spc="-5" dirty="0"/>
              <a:t>n</a:t>
            </a:r>
            <a:r>
              <a:rPr spc="-10" dirty="0"/>
              <a:t>t</a:t>
            </a:r>
            <a:r>
              <a:rPr dirty="0"/>
              <a:t>s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a</a:t>
            </a:r>
            <a:r>
              <a:rPr spc="-15" dirty="0"/>
              <a:t>n</a:t>
            </a:r>
            <a:r>
              <a:rPr dirty="0"/>
              <a:t>d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spc="-5" dirty="0"/>
              <a:t>enviro</a:t>
            </a:r>
            <a:r>
              <a:rPr spc="-25" dirty="0"/>
              <a:t>n</a:t>
            </a:r>
            <a:r>
              <a:rPr spc="-20" dirty="0"/>
              <a:t>m</a:t>
            </a:r>
            <a:r>
              <a:rPr spc="-5" dirty="0"/>
              <a:t>e</a:t>
            </a:r>
            <a:r>
              <a:rPr spc="-20" dirty="0"/>
              <a:t>n</a:t>
            </a:r>
            <a:r>
              <a:rPr dirty="0"/>
              <a:t>ts</a:t>
            </a:r>
          </a:p>
          <a:p>
            <a:pPr marL="586105">
              <a:lnSpc>
                <a:spcPct val="100000"/>
              </a:lnSpc>
              <a:spcBef>
                <a:spcPts val="6"/>
              </a:spcBef>
              <a:buClr>
                <a:srgbClr val="00008F"/>
              </a:buClr>
              <a:buFont typeface="Wingdings"/>
              <a:buChar char=""/>
            </a:pPr>
            <a:endParaRPr sz="27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>
                <a:solidFill>
                  <a:srgbClr val="1A1AFF"/>
                </a:solidFill>
              </a:rPr>
              <a:t>Rat</a:t>
            </a:r>
            <a:r>
              <a:rPr spc="-15" dirty="0">
                <a:solidFill>
                  <a:srgbClr val="1A1AFF"/>
                </a:solidFill>
              </a:rPr>
              <a:t>i</a:t>
            </a:r>
            <a:r>
              <a:rPr spc="-5" dirty="0">
                <a:solidFill>
                  <a:srgbClr val="1A1AFF"/>
                </a:solidFill>
              </a:rPr>
              <a:t>o</a:t>
            </a:r>
            <a:r>
              <a:rPr spc="-15" dirty="0">
                <a:solidFill>
                  <a:srgbClr val="1A1AFF"/>
                </a:solidFill>
              </a:rPr>
              <a:t>n</a:t>
            </a:r>
            <a:r>
              <a:rPr spc="-5" dirty="0">
                <a:solidFill>
                  <a:srgbClr val="1A1AFF"/>
                </a:solidFill>
              </a:rPr>
              <a:t>a</a:t>
            </a:r>
            <a:r>
              <a:rPr spc="-15" dirty="0">
                <a:solidFill>
                  <a:srgbClr val="1A1AFF"/>
                </a:solidFill>
              </a:rPr>
              <a:t>l</a:t>
            </a:r>
            <a:r>
              <a:rPr spc="-5" dirty="0">
                <a:solidFill>
                  <a:srgbClr val="1A1AFF"/>
                </a:solidFill>
              </a:rPr>
              <a:t>i</a:t>
            </a:r>
            <a:r>
              <a:rPr spc="-20" dirty="0">
                <a:solidFill>
                  <a:srgbClr val="1A1AFF"/>
                </a:solidFill>
              </a:rPr>
              <a:t>t</a:t>
            </a:r>
            <a:r>
              <a:rPr dirty="0">
                <a:solidFill>
                  <a:srgbClr val="1A1AFF"/>
                </a:solidFill>
              </a:rPr>
              <a:t>y</a:t>
            </a:r>
          </a:p>
          <a:p>
            <a:pPr marL="586105">
              <a:lnSpc>
                <a:spcPct val="100000"/>
              </a:lnSpc>
              <a:spcBef>
                <a:spcPts val="14"/>
              </a:spcBef>
              <a:buClr>
                <a:srgbClr val="00008F"/>
              </a:buClr>
              <a:buFont typeface="Wingdings"/>
              <a:buChar char=""/>
            </a:pPr>
            <a:endParaRPr sz="2650">
              <a:latin typeface="Times New Roman"/>
              <a:cs typeface="Times New Roman"/>
            </a:endParaRPr>
          </a:p>
          <a:p>
            <a:pPr marL="1313180" indent="-714375">
              <a:lnSpc>
                <a:spcPts val="3815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spc="-5" dirty="0"/>
              <a:t>PEA</a:t>
            </a:r>
            <a:r>
              <a:rPr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dirty="0"/>
              <a:t>(Perf</a:t>
            </a:r>
            <a:r>
              <a:rPr spc="-15" dirty="0"/>
              <a:t>o</a:t>
            </a:r>
            <a:r>
              <a:rPr spc="-10" dirty="0"/>
              <a:t>r</a:t>
            </a:r>
            <a:r>
              <a:rPr dirty="0"/>
              <a:t>m</a:t>
            </a:r>
            <a:r>
              <a:rPr spc="-25" dirty="0"/>
              <a:t>a</a:t>
            </a:r>
            <a:r>
              <a:rPr spc="-20" dirty="0"/>
              <a:t>n</a:t>
            </a:r>
            <a:r>
              <a:rPr dirty="0"/>
              <a:t>ce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15" dirty="0"/>
              <a:t>e</a:t>
            </a:r>
            <a:r>
              <a:rPr spc="-5" dirty="0"/>
              <a:t>as</a:t>
            </a:r>
            <a:r>
              <a:rPr spc="-20" dirty="0"/>
              <a:t>u</a:t>
            </a:r>
            <a:r>
              <a:rPr dirty="0"/>
              <a:t>r</a:t>
            </a:r>
            <a:r>
              <a:rPr spc="-20" dirty="0"/>
              <a:t>e</a:t>
            </a:r>
            <a:r>
              <a:rPr dirty="0"/>
              <a:t>,</a:t>
            </a:r>
          </a:p>
          <a:p>
            <a:pPr marL="1313180">
              <a:lnSpc>
                <a:spcPts val="3815"/>
              </a:lnSpc>
            </a:pPr>
            <a:r>
              <a:rPr dirty="0"/>
              <a:t>Envir</a:t>
            </a:r>
            <a:r>
              <a:rPr spc="-20" dirty="0"/>
              <a:t>on</a:t>
            </a:r>
            <a:r>
              <a:rPr dirty="0"/>
              <a:t>m</a:t>
            </a:r>
            <a:r>
              <a:rPr spc="-30" dirty="0"/>
              <a:t>e</a:t>
            </a:r>
            <a:r>
              <a:rPr spc="-5" dirty="0"/>
              <a:t>n</a:t>
            </a:r>
            <a:r>
              <a:rPr spc="-25" dirty="0"/>
              <a:t>t</a:t>
            </a:r>
            <a:r>
              <a:rPr dirty="0"/>
              <a:t>,</a:t>
            </a:r>
            <a:r>
              <a:rPr spc="35" dirty="0">
                <a:latin typeface="Times New Roman"/>
                <a:cs typeface="Times New Roman"/>
              </a:rPr>
              <a:t> </a:t>
            </a:r>
            <a:r>
              <a:rPr dirty="0"/>
              <a:t>Actu</a:t>
            </a:r>
            <a:r>
              <a:rPr spc="-20" dirty="0"/>
              <a:t>a</a:t>
            </a:r>
            <a:r>
              <a:rPr dirty="0"/>
              <a:t>t</a:t>
            </a:r>
            <a:r>
              <a:rPr spc="-10" dirty="0"/>
              <a:t>o</a:t>
            </a:r>
            <a:r>
              <a:rPr spc="-15" dirty="0"/>
              <a:t>r</a:t>
            </a:r>
            <a:r>
              <a:rPr dirty="0"/>
              <a:t>s,</a:t>
            </a:r>
            <a:r>
              <a:rPr spc="-180" dirty="0">
                <a:latin typeface="Times New Roman"/>
                <a:cs typeface="Times New Roman"/>
              </a:rPr>
              <a:t> </a:t>
            </a:r>
            <a:r>
              <a:rPr dirty="0"/>
              <a:t>Se</a:t>
            </a:r>
            <a:r>
              <a:rPr spc="-20" dirty="0"/>
              <a:t>n</a:t>
            </a:r>
            <a:r>
              <a:rPr dirty="0"/>
              <a:t>so</a:t>
            </a:r>
            <a:r>
              <a:rPr spc="-15" dirty="0"/>
              <a:t>r</a:t>
            </a:r>
            <a:r>
              <a:rPr dirty="0"/>
              <a:t>s)</a:t>
            </a:r>
          </a:p>
          <a:p>
            <a:pPr marL="586105">
              <a:lnSpc>
                <a:spcPct val="100000"/>
              </a:lnSpc>
              <a:spcBef>
                <a:spcPts val="31"/>
              </a:spcBef>
            </a:pPr>
            <a:endParaRPr sz="25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Enviro</a:t>
            </a:r>
            <a:r>
              <a:rPr spc="-30" dirty="0"/>
              <a:t>n</a:t>
            </a:r>
            <a:r>
              <a:rPr dirty="0"/>
              <a:t>m</a:t>
            </a:r>
            <a:r>
              <a:rPr spc="-2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  <a:p>
            <a:pPr marL="586105">
              <a:lnSpc>
                <a:spcPct val="100000"/>
              </a:lnSpc>
              <a:spcBef>
                <a:spcPts val="13"/>
              </a:spcBef>
              <a:buClr>
                <a:srgbClr val="00008F"/>
              </a:buClr>
              <a:buFont typeface="Wingdings"/>
              <a:buChar char=""/>
            </a:pPr>
            <a:endParaRPr sz="2600">
              <a:latin typeface="Times New Roman"/>
              <a:cs typeface="Times New Roman"/>
            </a:endParaRPr>
          </a:p>
          <a:p>
            <a:pPr marL="1313180" indent="-714375">
              <a:lnSpc>
                <a:spcPct val="100000"/>
              </a:lnSpc>
              <a:buClr>
                <a:srgbClr val="00008F"/>
              </a:buClr>
              <a:buFont typeface="Wingdings"/>
              <a:buChar char=""/>
              <a:tabLst>
                <a:tab pos="1313815" algn="l"/>
              </a:tabLst>
            </a:pPr>
            <a:r>
              <a:rPr dirty="0"/>
              <a:t>Ag</a:t>
            </a:r>
            <a:r>
              <a:rPr spc="-15" dirty="0"/>
              <a:t>e</a:t>
            </a:r>
            <a:r>
              <a:rPr spc="-5" dirty="0"/>
              <a:t>n</a:t>
            </a:r>
            <a:r>
              <a:rPr dirty="0"/>
              <a:t>t</a:t>
            </a:r>
            <a:r>
              <a:rPr spc="45" dirty="0">
                <a:latin typeface="Times New Roman"/>
                <a:cs typeface="Times New Roman"/>
              </a:rPr>
              <a:t> </a:t>
            </a:r>
            <a:r>
              <a:rPr dirty="0"/>
              <a:t>types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2532888"/>
            <a:ext cx="2063495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80488" y="124968"/>
            <a:ext cx="4416552" cy="1008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9476" y="321160"/>
            <a:ext cx="3827779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20" dirty="0">
                <a:solidFill>
                  <a:srgbClr val="650065"/>
                </a:solidFill>
                <a:latin typeface="Arial"/>
                <a:cs typeface="Arial"/>
              </a:rPr>
              <a:t>Intelligent</a:t>
            </a:r>
            <a:r>
              <a:rPr sz="3600" b="1" spc="-170" dirty="0">
                <a:solidFill>
                  <a:srgbClr val="650065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650065"/>
                </a:solidFill>
                <a:latin typeface="Arial"/>
                <a:cs typeface="Arial"/>
              </a:rPr>
              <a:t>Agents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0901" y="6473823"/>
            <a:ext cx="20637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spc="-8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7F7F7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7C1B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514</TotalTime>
  <Words>1419</Words>
  <Application>Microsoft Office PowerPoint</Application>
  <PresentationFormat>On-screen Show (4:3)</PresentationFormat>
  <Paragraphs>258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Century Gothic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Agent</vt:lpstr>
      <vt:lpstr>Vacuum-cleaner world</vt:lpstr>
      <vt:lpstr>PowerPoint Presentation</vt:lpstr>
      <vt:lpstr>PowerPoint Presentation</vt:lpstr>
      <vt:lpstr>Rational Agents</vt:lpstr>
      <vt:lpstr>Rational Agents</vt:lpstr>
      <vt:lpstr>PowerPoint Presentation</vt:lpstr>
      <vt:lpstr>PowerPoint Presentation</vt:lpstr>
      <vt:lpstr>PowerPoint Presentation</vt:lpstr>
      <vt:lpstr>PowerPoint Presentation</vt:lpstr>
      <vt:lpstr>PEAS</vt:lpstr>
      <vt:lpstr>PEAS</vt:lpstr>
      <vt:lpstr>PEAS</vt:lpstr>
      <vt:lpstr>PEAS</vt:lpstr>
      <vt:lpstr>PowerPoint Presentation</vt:lpstr>
      <vt:lpstr>PowerPoint Presentation</vt:lpstr>
      <vt:lpstr>Environment Types</vt:lpstr>
      <vt:lpstr>Environment Types</vt:lpstr>
      <vt:lpstr>Environment Types</vt:lpstr>
      <vt:lpstr>PowerPoint Presentation</vt:lpstr>
      <vt:lpstr>PowerPoint Presentation</vt:lpstr>
      <vt:lpstr>PowerPoint Presentation</vt:lpstr>
      <vt:lpstr>Environment Types</vt:lpstr>
      <vt:lpstr>PowerPoint Presentation</vt:lpstr>
      <vt:lpstr>Agent Types</vt:lpstr>
      <vt:lpstr>Simple Reflex Agents</vt:lpstr>
      <vt:lpstr>Simple Reflex Agents</vt:lpstr>
      <vt:lpstr>PowerPoint Presentation</vt:lpstr>
      <vt:lpstr>Goal-based Agents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Saeeda Kanwal</cp:lastModifiedBy>
  <cp:revision>54</cp:revision>
  <dcterms:created xsi:type="dcterms:W3CDTF">2020-01-24T10:39:57Z</dcterms:created>
  <dcterms:modified xsi:type="dcterms:W3CDTF">2022-02-07T10:08:26Z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2020-01-24T00:00:00Z</vt:filetime>
  </property>
  <property fmtid="{D5CDD505-2E9C-101B-9397-08002B2CF9AE}" pid="3" name="LastSaved">
    <vt:filetime>2020-01-24T00:00:00Z</vt:filetime>
  </property>
</Properties>
</file>